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08" r:id="rId2"/>
    <p:sldId id="529" r:id="rId3"/>
    <p:sldId id="534" r:id="rId4"/>
    <p:sldId id="317" r:id="rId5"/>
    <p:sldId id="530" r:id="rId6"/>
    <p:sldId id="531" r:id="rId7"/>
    <p:sldId id="533" r:id="rId8"/>
    <p:sldId id="536" r:id="rId9"/>
    <p:sldId id="535" r:id="rId10"/>
    <p:sldId id="315" r:id="rId11"/>
    <p:sldId id="532" r:id="rId12"/>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BE9BD"/>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A152C9-3540-41BC-81A9-5879F2DBEF13}" v="4" dt="2022-03-19T13:41:13.7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15" autoAdjust="0"/>
    <p:restoredTop sz="87929" autoAdjust="0"/>
  </p:normalViewPr>
  <p:slideViewPr>
    <p:cSldViewPr>
      <p:cViewPr varScale="1">
        <p:scale>
          <a:sx n="75" d="100"/>
          <a:sy n="75" d="100"/>
        </p:scale>
        <p:origin x="869"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6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riq Gilani" userId="f95dad9b-1e6c-498c-b573-9242e9268dd4" providerId="ADAL" clId="{66A152C9-3540-41BC-81A9-5879F2DBEF13}"/>
    <pc:docChg chg="undo custSel addSld delSld modSld">
      <pc:chgData name="Tariq Gilani" userId="f95dad9b-1e6c-498c-b573-9242e9268dd4" providerId="ADAL" clId="{66A152C9-3540-41BC-81A9-5879F2DBEF13}" dt="2022-03-21T13:58:39.161" v="3127"/>
      <pc:docMkLst>
        <pc:docMk/>
      </pc:docMkLst>
      <pc:sldChg chg="modSp">
        <pc:chgData name="Tariq Gilani" userId="f95dad9b-1e6c-498c-b573-9242e9268dd4" providerId="ADAL" clId="{66A152C9-3540-41BC-81A9-5879F2DBEF13}" dt="2022-03-21T13:31:46.665" v="2542" actId="6549"/>
        <pc:sldMkLst>
          <pc:docMk/>
          <pc:sldMk cId="3429927606" sldId="531"/>
        </pc:sldMkLst>
        <pc:spChg chg="mod">
          <ac:chgData name="Tariq Gilani" userId="f95dad9b-1e6c-498c-b573-9242e9268dd4" providerId="ADAL" clId="{66A152C9-3540-41BC-81A9-5879F2DBEF13}" dt="2022-03-21T13:31:46.665" v="2542" actId="6549"/>
          <ac:spMkLst>
            <pc:docMk/>
            <pc:sldMk cId="3429927606" sldId="531"/>
            <ac:spMk id="13" creationId="{F6C0E407-09B2-48DE-8ABE-DE996796872B}"/>
          </ac:spMkLst>
        </pc:spChg>
      </pc:sldChg>
      <pc:sldChg chg="modSp mod">
        <pc:chgData name="Tariq Gilani" userId="f95dad9b-1e6c-498c-b573-9242e9268dd4" providerId="ADAL" clId="{66A152C9-3540-41BC-81A9-5879F2DBEF13}" dt="2022-03-19T14:27:17.117" v="1198" actId="400"/>
        <pc:sldMkLst>
          <pc:docMk/>
          <pc:sldMk cId="2608096375" sldId="532"/>
        </pc:sldMkLst>
        <pc:spChg chg="mod">
          <ac:chgData name="Tariq Gilani" userId="f95dad9b-1e6c-498c-b573-9242e9268dd4" providerId="ADAL" clId="{66A152C9-3540-41BC-81A9-5879F2DBEF13}" dt="2022-03-19T14:27:17.117" v="1198" actId="400"/>
          <ac:spMkLst>
            <pc:docMk/>
            <pc:sldMk cId="2608096375" sldId="532"/>
            <ac:spMk id="5" creationId="{7121088A-3386-44CE-A8DD-A63E7920FE8D}"/>
          </ac:spMkLst>
        </pc:spChg>
        <pc:spChg chg="mod">
          <ac:chgData name="Tariq Gilani" userId="f95dad9b-1e6c-498c-b573-9242e9268dd4" providerId="ADAL" clId="{66A152C9-3540-41BC-81A9-5879F2DBEF13}" dt="2022-03-19T14:26:36.337" v="1197" actId="400"/>
          <ac:spMkLst>
            <pc:docMk/>
            <pc:sldMk cId="2608096375" sldId="532"/>
            <ac:spMk id="6" creationId="{6690299C-2BB9-4675-AF5E-B8320858E4A2}"/>
          </ac:spMkLst>
        </pc:spChg>
      </pc:sldChg>
      <pc:sldChg chg="addSp delSp modSp new add del mod modAnim">
        <pc:chgData name="Tariq Gilani" userId="f95dad9b-1e6c-498c-b573-9242e9268dd4" providerId="ADAL" clId="{66A152C9-3540-41BC-81A9-5879F2DBEF13}" dt="2022-03-19T20:53:16.778" v="1924" actId="1076"/>
        <pc:sldMkLst>
          <pc:docMk/>
          <pc:sldMk cId="2156653050" sldId="533"/>
        </pc:sldMkLst>
        <pc:spChg chg="add mod">
          <ac:chgData name="Tariq Gilani" userId="f95dad9b-1e6c-498c-b573-9242e9268dd4" providerId="ADAL" clId="{66A152C9-3540-41BC-81A9-5879F2DBEF13}" dt="2022-03-19T20:52:51.969" v="1923" actId="1076"/>
          <ac:spMkLst>
            <pc:docMk/>
            <pc:sldMk cId="2156653050" sldId="533"/>
            <ac:spMk id="2" creationId="{615E04BC-2137-4C87-800C-6B378F9B256A}"/>
          </ac:spMkLst>
        </pc:spChg>
        <pc:spChg chg="del">
          <ac:chgData name="Tariq Gilani" userId="f95dad9b-1e6c-498c-b573-9242e9268dd4" providerId="ADAL" clId="{66A152C9-3540-41BC-81A9-5879F2DBEF13}" dt="2022-03-19T13:33:36.598" v="1" actId="478"/>
          <ac:spMkLst>
            <pc:docMk/>
            <pc:sldMk cId="2156653050" sldId="533"/>
            <ac:spMk id="2" creationId="{D61D1618-3ABA-413A-B566-5C30796D7D83}"/>
          </ac:spMkLst>
        </pc:spChg>
        <pc:spChg chg="add mod">
          <ac:chgData name="Tariq Gilani" userId="f95dad9b-1e6c-498c-b573-9242e9268dd4" providerId="ADAL" clId="{66A152C9-3540-41BC-81A9-5879F2DBEF13}" dt="2022-03-19T20:53:16.778" v="1924" actId="1076"/>
          <ac:spMkLst>
            <pc:docMk/>
            <pc:sldMk cId="2156653050" sldId="533"/>
            <ac:spMk id="3" creationId="{B6D20D07-5129-4A08-BBD4-B4B16520AC0E}"/>
          </ac:spMkLst>
        </pc:spChg>
        <pc:spChg chg="add del mod">
          <ac:chgData name="Tariq Gilani" userId="f95dad9b-1e6c-498c-b573-9242e9268dd4" providerId="ADAL" clId="{66A152C9-3540-41BC-81A9-5879F2DBEF13}" dt="2022-03-19T20:10:12.243" v="1478" actId="21"/>
          <ac:spMkLst>
            <pc:docMk/>
            <pc:sldMk cId="2156653050" sldId="533"/>
            <ac:spMk id="4" creationId="{5C422B06-BDCA-4631-A91F-9E2AE0AA370A}"/>
          </ac:spMkLst>
        </pc:spChg>
        <pc:spChg chg="add mod">
          <ac:chgData name="Tariq Gilani" userId="f95dad9b-1e6c-498c-b573-9242e9268dd4" providerId="ADAL" clId="{66A152C9-3540-41BC-81A9-5879F2DBEF13}" dt="2022-03-19T20:03:20.073" v="1201" actId="1076"/>
          <ac:spMkLst>
            <pc:docMk/>
            <pc:sldMk cId="2156653050" sldId="533"/>
            <ac:spMk id="5" creationId="{26D7FB70-EFC7-454E-B241-83D67549EAB3}"/>
          </ac:spMkLst>
        </pc:spChg>
        <pc:spChg chg="add mod">
          <ac:chgData name="Tariq Gilani" userId="f95dad9b-1e6c-498c-b573-9242e9268dd4" providerId="ADAL" clId="{66A152C9-3540-41BC-81A9-5879F2DBEF13}" dt="2022-03-19T20:20:45.512" v="1602" actId="20577"/>
          <ac:spMkLst>
            <pc:docMk/>
            <pc:sldMk cId="2156653050" sldId="533"/>
            <ac:spMk id="6" creationId="{3F38785B-280A-4319-995E-4C08BDC20BF0}"/>
          </ac:spMkLst>
        </pc:spChg>
        <pc:spChg chg="add del mod">
          <ac:chgData name="Tariq Gilani" userId="f95dad9b-1e6c-498c-b573-9242e9268dd4" providerId="ADAL" clId="{66A152C9-3540-41BC-81A9-5879F2DBEF13}" dt="2022-03-19T14:18:21.021" v="1082"/>
          <ac:spMkLst>
            <pc:docMk/>
            <pc:sldMk cId="2156653050" sldId="533"/>
            <ac:spMk id="7" creationId="{2496908C-1EDF-43ED-815F-F30AD66F7F07}"/>
          </ac:spMkLst>
        </pc:spChg>
        <pc:spChg chg="add mod">
          <ac:chgData name="Tariq Gilani" userId="f95dad9b-1e6c-498c-b573-9242e9268dd4" providerId="ADAL" clId="{66A152C9-3540-41BC-81A9-5879F2DBEF13}" dt="2022-03-19T20:15:21.825" v="1509" actId="14100"/>
          <ac:spMkLst>
            <pc:docMk/>
            <pc:sldMk cId="2156653050" sldId="533"/>
            <ac:spMk id="7" creationId="{9CED1A4D-CB6B-464F-9A93-B2766239CE9B}"/>
          </ac:spMkLst>
        </pc:spChg>
        <pc:spChg chg="add mod">
          <ac:chgData name="Tariq Gilani" userId="f95dad9b-1e6c-498c-b573-9242e9268dd4" providerId="ADAL" clId="{66A152C9-3540-41BC-81A9-5879F2DBEF13}" dt="2022-03-19T20:09:31.093" v="1475" actId="20577"/>
          <ac:spMkLst>
            <pc:docMk/>
            <pc:sldMk cId="2156653050" sldId="533"/>
            <ac:spMk id="8" creationId="{E9A5024D-A30F-44D2-8093-EA6EBD8DBA85}"/>
          </ac:spMkLst>
        </pc:spChg>
        <pc:spChg chg="add del mod">
          <ac:chgData name="Tariq Gilani" userId="f95dad9b-1e6c-498c-b573-9242e9268dd4" providerId="ADAL" clId="{66A152C9-3540-41BC-81A9-5879F2DBEF13}" dt="2022-03-19T20:11:24.490" v="1490" actId="478"/>
          <ac:spMkLst>
            <pc:docMk/>
            <pc:sldMk cId="2156653050" sldId="533"/>
            <ac:spMk id="9" creationId="{17FA45E6-2D25-436F-8DB8-C894729AB0B4}"/>
          </ac:spMkLst>
        </pc:spChg>
        <pc:spChg chg="mod">
          <ac:chgData name="Tariq Gilani" userId="f95dad9b-1e6c-498c-b573-9242e9268dd4" providerId="ADAL" clId="{66A152C9-3540-41BC-81A9-5879F2DBEF13}" dt="2022-03-19T14:25:07.484" v="1193" actId="1037"/>
          <ac:spMkLst>
            <pc:docMk/>
            <pc:sldMk cId="2156653050" sldId="533"/>
            <ac:spMk id="12" creationId="{ECAED2F9-CAFA-422F-8A8D-56D3083C438B}"/>
          </ac:spMkLst>
        </pc:spChg>
        <pc:spChg chg="mod">
          <ac:chgData name="Tariq Gilani" userId="f95dad9b-1e6c-498c-b573-9242e9268dd4" providerId="ADAL" clId="{66A152C9-3540-41BC-81A9-5879F2DBEF13}" dt="2022-03-19T14:24:16.746" v="1183" actId="1076"/>
          <ac:spMkLst>
            <pc:docMk/>
            <pc:sldMk cId="2156653050" sldId="533"/>
            <ac:spMk id="13" creationId="{C89C75AE-BBD1-40FC-BA87-3FF39EC09AA0}"/>
          </ac:spMkLst>
        </pc:spChg>
        <pc:spChg chg="mod">
          <ac:chgData name="Tariq Gilani" userId="f95dad9b-1e6c-498c-b573-9242e9268dd4" providerId="ADAL" clId="{66A152C9-3540-41BC-81A9-5879F2DBEF13}" dt="2022-03-19T14:25:27.069" v="1196" actId="1076"/>
          <ac:spMkLst>
            <pc:docMk/>
            <pc:sldMk cId="2156653050" sldId="533"/>
            <ac:spMk id="14" creationId="{A319F093-20F6-4DA6-A163-DDA236149EF0}"/>
          </ac:spMkLst>
        </pc:spChg>
        <pc:spChg chg="mod">
          <ac:chgData name="Tariq Gilani" userId="f95dad9b-1e6c-498c-b573-9242e9268dd4" providerId="ADAL" clId="{66A152C9-3540-41BC-81A9-5879F2DBEF13}" dt="2022-03-19T14:24:25.227" v="1184" actId="255"/>
          <ac:spMkLst>
            <pc:docMk/>
            <pc:sldMk cId="2156653050" sldId="533"/>
            <ac:spMk id="15" creationId="{2E5E6F4C-41FB-494B-8EBA-EE6ADF227B28}"/>
          </ac:spMkLst>
        </pc:spChg>
        <pc:spChg chg="mod">
          <ac:chgData name="Tariq Gilani" userId="f95dad9b-1e6c-498c-b573-9242e9268dd4" providerId="ADAL" clId="{66A152C9-3540-41BC-81A9-5879F2DBEF13}" dt="2022-03-19T14:23:01.357" v="1173" actId="1076"/>
          <ac:spMkLst>
            <pc:docMk/>
            <pc:sldMk cId="2156653050" sldId="533"/>
            <ac:spMk id="16" creationId="{130E0A16-21AA-4BF0-82F0-68EA983C0720}"/>
          </ac:spMkLst>
        </pc:spChg>
        <pc:spChg chg="mod">
          <ac:chgData name="Tariq Gilani" userId="f95dad9b-1e6c-498c-b573-9242e9268dd4" providerId="ADAL" clId="{66A152C9-3540-41BC-81A9-5879F2DBEF13}" dt="2022-03-19T14:23:29.724" v="1177" actId="1076"/>
          <ac:spMkLst>
            <pc:docMk/>
            <pc:sldMk cId="2156653050" sldId="533"/>
            <ac:spMk id="17" creationId="{B800B254-DDA2-4FA4-99A6-7082B7700947}"/>
          </ac:spMkLst>
        </pc:spChg>
        <pc:spChg chg="mod">
          <ac:chgData name="Tariq Gilani" userId="f95dad9b-1e6c-498c-b573-9242e9268dd4" providerId="ADAL" clId="{66A152C9-3540-41BC-81A9-5879F2DBEF13}" dt="2022-03-19T20:13:25.634" v="1491"/>
          <ac:spMkLst>
            <pc:docMk/>
            <pc:sldMk cId="2156653050" sldId="533"/>
            <ac:spMk id="20" creationId="{D453A82D-7EFF-49BD-86EF-AE90E7C45A7E}"/>
          </ac:spMkLst>
        </pc:spChg>
        <pc:spChg chg="mod">
          <ac:chgData name="Tariq Gilani" userId="f95dad9b-1e6c-498c-b573-9242e9268dd4" providerId="ADAL" clId="{66A152C9-3540-41BC-81A9-5879F2DBEF13}" dt="2022-03-19T20:13:25.634" v="1491"/>
          <ac:spMkLst>
            <pc:docMk/>
            <pc:sldMk cId="2156653050" sldId="533"/>
            <ac:spMk id="21" creationId="{AB8F7AC5-6E50-40B0-96B0-ECEF62F8430B}"/>
          </ac:spMkLst>
        </pc:spChg>
        <pc:spChg chg="mod">
          <ac:chgData name="Tariq Gilani" userId="f95dad9b-1e6c-498c-b573-9242e9268dd4" providerId="ADAL" clId="{66A152C9-3540-41BC-81A9-5879F2DBEF13}" dt="2022-03-19T20:14:24.772" v="1494" actId="1076"/>
          <ac:spMkLst>
            <pc:docMk/>
            <pc:sldMk cId="2156653050" sldId="533"/>
            <ac:spMk id="23" creationId="{57239584-6616-415A-8B26-7A695FAD507C}"/>
          </ac:spMkLst>
        </pc:spChg>
        <pc:spChg chg="mod">
          <ac:chgData name="Tariq Gilani" userId="f95dad9b-1e6c-498c-b573-9242e9268dd4" providerId="ADAL" clId="{66A152C9-3540-41BC-81A9-5879F2DBEF13}" dt="2022-03-19T20:14:34.319" v="1495" actId="1076"/>
          <ac:spMkLst>
            <pc:docMk/>
            <pc:sldMk cId="2156653050" sldId="533"/>
            <ac:spMk id="24" creationId="{649A7950-9219-4179-9267-3E8791816C67}"/>
          </ac:spMkLst>
        </pc:spChg>
        <pc:spChg chg="mod">
          <ac:chgData name="Tariq Gilani" userId="f95dad9b-1e6c-498c-b573-9242e9268dd4" providerId="ADAL" clId="{66A152C9-3540-41BC-81A9-5879F2DBEF13}" dt="2022-03-19T20:14:41.708" v="1496" actId="1076"/>
          <ac:spMkLst>
            <pc:docMk/>
            <pc:sldMk cId="2156653050" sldId="533"/>
            <ac:spMk id="25" creationId="{E62FD0B6-2A20-4FFA-8444-4114E43D55C7}"/>
          </ac:spMkLst>
        </pc:spChg>
        <pc:spChg chg="mod">
          <ac:chgData name="Tariq Gilani" userId="f95dad9b-1e6c-498c-b573-9242e9268dd4" providerId="ADAL" clId="{66A152C9-3540-41BC-81A9-5879F2DBEF13}" dt="2022-03-19T20:14:17.825" v="1493" actId="1076"/>
          <ac:spMkLst>
            <pc:docMk/>
            <pc:sldMk cId="2156653050" sldId="533"/>
            <ac:spMk id="26" creationId="{FCE72311-479F-4437-97BE-8B358392E56F}"/>
          </ac:spMkLst>
        </pc:spChg>
        <pc:spChg chg="mod">
          <ac:chgData name="Tariq Gilani" userId="f95dad9b-1e6c-498c-b573-9242e9268dd4" providerId="ADAL" clId="{66A152C9-3540-41BC-81A9-5879F2DBEF13}" dt="2022-03-19T20:13:25.634" v="1491"/>
          <ac:spMkLst>
            <pc:docMk/>
            <pc:sldMk cId="2156653050" sldId="533"/>
            <ac:spMk id="27" creationId="{4B211C9B-1EB9-4B8C-83E1-742D4E4D2EDC}"/>
          </ac:spMkLst>
        </pc:spChg>
        <pc:spChg chg="mod">
          <ac:chgData name="Tariq Gilani" userId="f95dad9b-1e6c-498c-b573-9242e9268dd4" providerId="ADAL" clId="{66A152C9-3540-41BC-81A9-5879F2DBEF13}" dt="2022-03-19T20:13:25.634" v="1491"/>
          <ac:spMkLst>
            <pc:docMk/>
            <pc:sldMk cId="2156653050" sldId="533"/>
            <ac:spMk id="28" creationId="{EA9D8D2C-90CE-455E-941A-A332755471B0}"/>
          </ac:spMkLst>
        </pc:spChg>
        <pc:spChg chg="mod">
          <ac:chgData name="Tariq Gilani" userId="f95dad9b-1e6c-498c-b573-9242e9268dd4" providerId="ADAL" clId="{66A152C9-3540-41BC-81A9-5879F2DBEF13}" dt="2022-03-19T20:13:25.634" v="1491"/>
          <ac:spMkLst>
            <pc:docMk/>
            <pc:sldMk cId="2156653050" sldId="533"/>
            <ac:spMk id="29" creationId="{9591BA45-1CC6-490B-8E2D-9CD74B8D9E43}"/>
          </ac:spMkLst>
        </pc:spChg>
        <pc:spChg chg="mod">
          <ac:chgData name="Tariq Gilani" userId="f95dad9b-1e6c-498c-b573-9242e9268dd4" providerId="ADAL" clId="{66A152C9-3540-41BC-81A9-5879F2DBEF13}" dt="2022-03-19T20:13:25.634" v="1491"/>
          <ac:spMkLst>
            <pc:docMk/>
            <pc:sldMk cId="2156653050" sldId="533"/>
            <ac:spMk id="30" creationId="{467778ED-6973-4E24-A5C7-DC500E57E964}"/>
          </ac:spMkLst>
        </pc:spChg>
        <pc:spChg chg="mod">
          <ac:chgData name="Tariq Gilani" userId="f95dad9b-1e6c-498c-b573-9242e9268dd4" providerId="ADAL" clId="{66A152C9-3540-41BC-81A9-5879F2DBEF13}" dt="2022-03-19T20:13:25.634" v="1491"/>
          <ac:spMkLst>
            <pc:docMk/>
            <pc:sldMk cId="2156653050" sldId="533"/>
            <ac:spMk id="31" creationId="{8A73710B-1219-40A6-B960-204872B995C6}"/>
          </ac:spMkLst>
        </pc:spChg>
        <pc:spChg chg="mod">
          <ac:chgData name="Tariq Gilani" userId="f95dad9b-1e6c-498c-b573-9242e9268dd4" providerId="ADAL" clId="{66A152C9-3540-41BC-81A9-5879F2DBEF13}" dt="2022-03-19T20:13:25.634" v="1491"/>
          <ac:spMkLst>
            <pc:docMk/>
            <pc:sldMk cId="2156653050" sldId="533"/>
            <ac:spMk id="32" creationId="{4408EE0B-AE3E-43CB-B0D4-00D0573F69B5}"/>
          </ac:spMkLst>
        </pc:spChg>
        <pc:spChg chg="mod">
          <ac:chgData name="Tariq Gilani" userId="f95dad9b-1e6c-498c-b573-9242e9268dd4" providerId="ADAL" clId="{66A152C9-3540-41BC-81A9-5879F2DBEF13}" dt="2022-03-19T20:13:25.634" v="1491"/>
          <ac:spMkLst>
            <pc:docMk/>
            <pc:sldMk cId="2156653050" sldId="533"/>
            <ac:spMk id="33" creationId="{7DC75B0D-6B71-42BE-AB4A-B426535617ED}"/>
          </ac:spMkLst>
        </pc:spChg>
        <pc:spChg chg="mod">
          <ac:chgData name="Tariq Gilani" userId="f95dad9b-1e6c-498c-b573-9242e9268dd4" providerId="ADAL" clId="{66A152C9-3540-41BC-81A9-5879F2DBEF13}" dt="2022-03-19T20:13:25.634" v="1491"/>
          <ac:spMkLst>
            <pc:docMk/>
            <pc:sldMk cId="2156653050" sldId="533"/>
            <ac:spMk id="34" creationId="{FEEF2B79-736E-4A3D-90DF-05FA30FF6690}"/>
          </ac:spMkLst>
        </pc:spChg>
        <pc:spChg chg="mod">
          <ac:chgData name="Tariq Gilani" userId="f95dad9b-1e6c-498c-b573-9242e9268dd4" providerId="ADAL" clId="{66A152C9-3540-41BC-81A9-5879F2DBEF13}" dt="2022-03-19T20:13:25.634" v="1491"/>
          <ac:spMkLst>
            <pc:docMk/>
            <pc:sldMk cId="2156653050" sldId="533"/>
            <ac:spMk id="35" creationId="{D286A678-43D0-4BAB-A17A-CF6020D31183}"/>
          </ac:spMkLst>
        </pc:spChg>
        <pc:spChg chg="mod">
          <ac:chgData name="Tariq Gilani" userId="f95dad9b-1e6c-498c-b573-9242e9268dd4" providerId="ADAL" clId="{66A152C9-3540-41BC-81A9-5879F2DBEF13}" dt="2022-03-19T20:13:25.634" v="1491"/>
          <ac:spMkLst>
            <pc:docMk/>
            <pc:sldMk cId="2156653050" sldId="533"/>
            <ac:spMk id="36" creationId="{489C63A5-E002-474E-917C-EA4AFC2A5157}"/>
          </ac:spMkLst>
        </pc:spChg>
        <pc:spChg chg="mod">
          <ac:chgData name="Tariq Gilani" userId="f95dad9b-1e6c-498c-b573-9242e9268dd4" providerId="ADAL" clId="{66A152C9-3540-41BC-81A9-5879F2DBEF13}" dt="2022-03-19T20:13:25.634" v="1491"/>
          <ac:spMkLst>
            <pc:docMk/>
            <pc:sldMk cId="2156653050" sldId="533"/>
            <ac:spMk id="37" creationId="{868F15ED-35DD-4905-909F-9CE29973D15F}"/>
          </ac:spMkLst>
        </pc:spChg>
        <pc:spChg chg="mod">
          <ac:chgData name="Tariq Gilani" userId="f95dad9b-1e6c-498c-b573-9242e9268dd4" providerId="ADAL" clId="{66A152C9-3540-41BC-81A9-5879F2DBEF13}" dt="2022-03-19T20:13:25.634" v="1491"/>
          <ac:spMkLst>
            <pc:docMk/>
            <pc:sldMk cId="2156653050" sldId="533"/>
            <ac:spMk id="38" creationId="{0C219895-A8A7-4D9D-9EB6-545DEE7B19B3}"/>
          </ac:spMkLst>
        </pc:spChg>
        <pc:spChg chg="mod">
          <ac:chgData name="Tariq Gilani" userId="f95dad9b-1e6c-498c-b573-9242e9268dd4" providerId="ADAL" clId="{66A152C9-3540-41BC-81A9-5879F2DBEF13}" dt="2022-03-19T20:13:25.634" v="1491"/>
          <ac:spMkLst>
            <pc:docMk/>
            <pc:sldMk cId="2156653050" sldId="533"/>
            <ac:spMk id="39" creationId="{BEFBA34A-006F-43DE-86D4-0264A0FB3196}"/>
          </ac:spMkLst>
        </pc:spChg>
        <pc:spChg chg="mod">
          <ac:chgData name="Tariq Gilani" userId="f95dad9b-1e6c-498c-b573-9242e9268dd4" providerId="ADAL" clId="{66A152C9-3540-41BC-81A9-5879F2DBEF13}" dt="2022-03-19T20:13:25.634" v="1491"/>
          <ac:spMkLst>
            <pc:docMk/>
            <pc:sldMk cId="2156653050" sldId="533"/>
            <ac:spMk id="40" creationId="{53DE2AE5-590C-4590-ADEF-DC91517728E9}"/>
          </ac:spMkLst>
        </pc:spChg>
        <pc:spChg chg="mod">
          <ac:chgData name="Tariq Gilani" userId="f95dad9b-1e6c-498c-b573-9242e9268dd4" providerId="ADAL" clId="{66A152C9-3540-41BC-81A9-5879F2DBEF13}" dt="2022-03-19T20:13:25.634" v="1491"/>
          <ac:spMkLst>
            <pc:docMk/>
            <pc:sldMk cId="2156653050" sldId="533"/>
            <ac:spMk id="41" creationId="{57DEB8FF-A773-4C8F-A8B1-585D9E2D5702}"/>
          </ac:spMkLst>
        </pc:spChg>
        <pc:spChg chg="mod">
          <ac:chgData name="Tariq Gilani" userId="f95dad9b-1e6c-498c-b573-9242e9268dd4" providerId="ADAL" clId="{66A152C9-3540-41BC-81A9-5879F2DBEF13}" dt="2022-03-19T20:13:25.634" v="1491"/>
          <ac:spMkLst>
            <pc:docMk/>
            <pc:sldMk cId="2156653050" sldId="533"/>
            <ac:spMk id="42" creationId="{20152F78-0BF5-45CC-85EE-55FA44DAE41F}"/>
          </ac:spMkLst>
        </pc:spChg>
        <pc:spChg chg="mod">
          <ac:chgData name="Tariq Gilani" userId="f95dad9b-1e6c-498c-b573-9242e9268dd4" providerId="ADAL" clId="{66A152C9-3540-41BC-81A9-5879F2DBEF13}" dt="2022-03-19T20:13:25.634" v="1491"/>
          <ac:spMkLst>
            <pc:docMk/>
            <pc:sldMk cId="2156653050" sldId="533"/>
            <ac:spMk id="43" creationId="{15D5CD85-CE46-4506-8D8A-93FAE35D21F5}"/>
          </ac:spMkLst>
        </pc:spChg>
        <pc:spChg chg="mod">
          <ac:chgData name="Tariq Gilani" userId="f95dad9b-1e6c-498c-b573-9242e9268dd4" providerId="ADAL" clId="{66A152C9-3540-41BC-81A9-5879F2DBEF13}" dt="2022-03-19T20:13:25.634" v="1491"/>
          <ac:spMkLst>
            <pc:docMk/>
            <pc:sldMk cId="2156653050" sldId="533"/>
            <ac:spMk id="44" creationId="{E9D0A850-D215-411D-AB79-B849B432EAA3}"/>
          </ac:spMkLst>
        </pc:spChg>
        <pc:spChg chg="mod">
          <ac:chgData name="Tariq Gilani" userId="f95dad9b-1e6c-498c-b573-9242e9268dd4" providerId="ADAL" clId="{66A152C9-3540-41BC-81A9-5879F2DBEF13}" dt="2022-03-19T20:13:25.634" v="1491"/>
          <ac:spMkLst>
            <pc:docMk/>
            <pc:sldMk cId="2156653050" sldId="533"/>
            <ac:spMk id="45" creationId="{2B6BBAF3-1EC0-4293-A775-9EF670F4E100}"/>
          </ac:spMkLst>
        </pc:spChg>
        <pc:spChg chg="mod">
          <ac:chgData name="Tariq Gilani" userId="f95dad9b-1e6c-498c-b573-9242e9268dd4" providerId="ADAL" clId="{66A152C9-3540-41BC-81A9-5879F2DBEF13}" dt="2022-03-19T20:13:25.634" v="1491"/>
          <ac:spMkLst>
            <pc:docMk/>
            <pc:sldMk cId="2156653050" sldId="533"/>
            <ac:spMk id="46" creationId="{15E8E962-BE38-40AA-86DC-1AC61154C4DE}"/>
          </ac:spMkLst>
        </pc:spChg>
        <pc:spChg chg="add mod">
          <ac:chgData name="Tariq Gilani" userId="f95dad9b-1e6c-498c-b573-9242e9268dd4" providerId="ADAL" clId="{66A152C9-3540-41BC-81A9-5879F2DBEF13}" dt="2022-03-19T20:37:47.314" v="1753" actId="1076"/>
          <ac:spMkLst>
            <pc:docMk/>
            <pc:sldMk cId="2156653050" sldId="533"/>
            <ac:spMk id="47" creationId="{1396BA9B-4484-466B-ACCD-A8369CF6EC87}"/>
          </ac:spMkLst>
        </pc:spChg>
        <pc:spChg chg="add mod">
          <ac:chgData name="Tariq Gilani" userId="f95dad9b-1e6c-498c-b573-9242e9268dd4" providerId="ADAL" clId="{66A152C9-3540-41BC-81A9-5879F2DBEF13}" dt="2022-03-19T20:37:53.833" v="1755" actId="1076"/>
          <ac:spMkLst>
            <pc:docMk/>
            <pc:sldMk cId="2156653050" sldId="533"/>
            <ac:spMk id="48" creationId="{092FC312-4085-4641-A83A-4A02E5FC24B3}"/>
          </ac:spMkLst>
        </pc:spChg>
        <pc:spChg chg="add mod">
          <ac:chgData name="Tariq Gilani" userId="f95dad9b-1e6c-498c-b573-9242e9268dd4" providerId="ADAL" clId="{66A152C9-3540-41BC-81A9-5879F2DBEF13}" dt="2022-03-19T20:40:50.555" v="1800" actId="1076"/>
          <ac:spMkLst>
            <pc:docMk/>
            <pc:sldMk cId="2156653050" sldId="533"/>
            <ac:spMk id="49" creationId="{55E12488-81DF-41E1-BAB7-93593849FA62}"/>
          </ac:spMkLst>
        </pc:spChg>
        <pc:spChg chg="add mod">
          <ac:chgData name="Tariq Gilani" userId="f95dad9b-1e6c-498c-b573-9242e9268dd4" providerId="ADAL" clId="{66A152C9-3540-41BC-81A9-5879F2DBEF13}" dt="2022-03-19T20:40:53.666" v="1801" actId="1076"/>
          <ac:spMkLst>
            <pc:docMk/>
            <pc:sldMk cId="2156653050" sldId="533"/>
            <ac:spMk id="50" creationId="{2DB6E95F-26C1-4779-BBF8-75A79C39F9B2}"/>
          </ac:spMkLst>
        </pc:spChg>
        <pc:spChg chg="add mod">
          <ac:chgData name="Tariq Gilani" userId="f95dad9b-1e6c-498c-b573-9242e9268dd4" providerId="ADAL" clId="{66A152C9-3540-41BC-81A9-5879F2DBEF13}" dt="2022-03-19T20:37:57.726" v="1756" actId="1076"/>
          <ac:spMkLst>
            <pc:docMk/>
            <pc:sldMk cId="2156653050" sldId="533"/>
            <ac:spMk id="51" creationId="{ECE6C126-821C-4AB8-9FAF-AFBEFF9558E5}"/>
          </ac:spMkLst>
        </pc:spChg>
        <pc:spChg chg="add mod">
          <ac:chgData name="Tariq Gilani" userId="f95dad9b-1e6c-498c-b573-9242e9268dd4" providerId="ADAL" clId="{66A152C9-3540-41BC-81A9-5879F2DBEF13}" dt="2022-03-19T20:44:57.798" v="1861" actId="1076"/>
          <ac:spMkLst>
            <pc:docMk/>
            <pc:sldMk cId="2156653050" sldId="533"/>
            <ac:spMk id="52" creationId="{3C6F187F-0A1B-4AAF-9E84-B2B08A96AF5B}"/>
          </ac:spMkLst>
        </pc:spChg>
        <pc:spChg chg="add mod">
          <ac:chgData name="Tariq Gilani" userId="f95dad9b-1e6c-498c-b573-9242e9268dd4" providerId="ADAL" clId="{66A152C9-3540-41BC-81A9-5879F2DBEF13}" dt="2022-03-19T20:46:18.487" v="1864" actId="1076"/>
          <ac:spMkLst>
            <pc:docMk/>
            <pc:sldMk cId="2156653050" sldId="533"/>
            <ac:spMk id="53" creationId="{475CA052-4746-4CC2-AF4F-6148EE7C8CCB}"/>
          </ac:spMkLst>
        </pc:spChg>
        <pc:spChg chg="add mod">
          <ac:chgData name="Tariq Gilani" userId="f95dad9b-1e6c-498c-b573-9242e9268dd4" providerId="ADAL" clId="{66A152C9-3540-41BC-81A9-5879F2DBEF13}" dt="2022-03-19T20:46:04.344" v="1863" actId="1076"/>
          <ac:spMkLst>
            <pc:docMk/>
            <pc:sldMk cId="2156653050" sldId="533"/>
            <ac:spMk id="54" creationId="{84830E40-8281-49B3-B6C3-126DC5664E21}"/>
          </ac:spMkLst>
        </pc:spChg>
        <pc:spChg chg="add mod">
          <ac:chgData name="Tariq Gilani" userId="f95dad9b-1e6c-498c-b573-9242e9268dd4" providerId="ADAL" clId="{66A152C9-3540-41BC-81A9-5879F2DBEF13}" dt="2022-03-19T20:52:09.153" v="1922" actId="1076"/>
          <ac:spMkLst>
            <pc:docMk/>
            <pc:sldMk cId="2156653050" sldId="533"/>
            <ac:spMk id="55" creationId="{5188E884-C301-4935-86A1-EC2F7EA83237}"/>
          </ac:spMkLst>
        </pc:spChg>
        <pc:spChg chg="add mod">
          <ac:chgData name="Tariq Gilani" userId="f95dad9b-1e6c-498c-b573-9242e9268dd4" providerId="ADAL" clId="{66A152C9-3540-41BC-81A9-5879F2DBEF13}" dt="2022-03-19T20:41:03.232" v="1803" actId="1076"/>
          <ac:spMkLst>
            <pc:docMk/>
            <pc:sldMk cId="2156653050" sldId="533"/>
            <ac:spMk id="56" creationId="{DF8BC45F-1755-4684-9B5F-2094A799BE2E}"/>
          </ac:spMkLst>
        </pc:spChg>
        <pc:spChg chg="add mod">
          <ac:chgData name="Tariq Gilani" userId="f95dad9b-1e6c-498c-b573-9242e9268dd4" providerId="ADAL" clId="{66A152C9-3540-41BC-81A9-5879F2DBEF13}" dt="2022-03-19T20:49:26.036" v="1902" actId="14100"/>
          <ac:spMkLst>
            <pc:docMk/>
            <pc:sldMk cId="2156653050" sldId="533"/>
            <ac:spMk id="57" creationId="{E3A60910-0509-4799-AE56-2528528D9C4D}"/>
          </ac:spMkLst>
        </pc:spChg>
        <pc:spChg chg="add del mod">
          <ac:chgData name="Tariq Gilani" userId="f95dad9b-1e6c-498c-b573-9242e9268dd4" providerId="ADAL" clId="{66A152C9-3540-41BC-81A9-5879F2DBEF13}" dt="2022-03-19T20:40:40.456" v="1798" actId="478"/>
          <ac:spMkLst>
            <pc:docMk/>
            <pc:sldMk cId="2156653050" sldId="533"/>
            <ac:spMk id="58" creationId="{17B3F400-8E02-4987-B725-66367FDBCF5B}"/>
          </ac:spMkLst>
        </pc:spChg>
        <pc:spChg chg="add mod">
          <ac:chgData name="Tariq Gilani" userId="f95dad9b-1e6c-498c-b573-9242e9268dd4" providerId="ADAL" clId="{66A152C9-3540-41BC-81A9-5879F2DBEF13}" dt="2022-03-19T20:44:27.590" v="1857" actId="1076"/>
          <ac:spMkLst>
            <pc:docMk/>
            <pc:sldMk cId="2156653050" sldId="533"/>
            <ac:spMk id="59" creationId="{AD9D4ADB-8FAA-4C6D-9D66-B8CB8F5E0BF5}"/>
          </ac:spMkLst>
        </pc:spChg>
        <pc:spChg chg="add mod">
          <ac:chgData name="Tariq Gilani" userId="f95dad9b-1e6c-498c-b573-9242e9268dd4" providerId="ADAL" clId="{66A152C9-3540-41BC-81A9-5879F2DBEF13}" dt="2022-03-19T20:48:54.016" v="1901" actId="1076"/>
          <ac:spMkLst>
            <pc:docMk/>
            <pc:sldMk cId="2156653050" sldId="533"/>
            <ac:spMk id="60" creationId="{B8E422A8-1BDE-4404-899E-271EA3B6D7CE}"/>
          </ac:spMkLst>
        </pc:spChg>
        <pc:spChg chg="add mod">
          <ac:chgData name="Tariq Gilani" userId="f95dad9b-1e6c-498c-b573-9242e9268dd4" providerId="ADAL" clId="{66A152C9-3540-41BC-81A9-5879F2DBEF13}" dt="2022-03-19T20:50:33.017" v="1919" actId="14100"/>
          <ac:spMkLst>
            <pc:docMk/>
            <pc:sldMk cId="2156653050" sldId="533"/>
            <ac:spMk id="61" creationId="{E99FEEB2-174A-4C4E-91E4-6FBD7E52DA7D}"/>
          </ac:spMkLst>
        </pc:spChg>
        <pc:grpChg chg="add del mod">
          <ac:chgData name="Tariq Gilani" userId="f95dad9b-1e6c-498c-b573-9242e9268dd4" providerId="ADAL" clId="{66A152C9-3540-41BC-81A9-5879F2DBEF13}" dt="2022-03-19T20:11:18.625" v="1488" actId="478"/>
          <ac:grpSpMkLst>
            <pc:docMk/>
            <pc:sldMk cId="2156653050" sldId="533"/>
            <ac:grpSpMk id="10" creationId="{C8D0CAC6-933D-4B45-A052-1A0AAAD285D0}"/>
          </ac:grpSpMkLst>
        </pc:grpChg>
        <pc:grpChg chg="add mod">
          <ac:chgData name="Tariq Gilani" userId="f95dad9b-1e6c-498c-b573-9242e9268dd4" providerId="ADAL" clId="{66A152C9-3540-41BC-81A9-5879F2DBEF13}" dt="2022-03-19T20:15:31.894" v="1510" actId="1076"/>
          <ac:grpSpMkLst>
            <pc:docMk/>
            <pc:sldMk cId="2156653050" sldId="533"/>
            <ac:grpSpMk id="18" creationId="{A35662DE-D298-4CD1-8A16-F8DFC610EDE0}"/>
          </ac:grpSpMkLst>
        </pc:grpChg>
        <pc:grpChg chg="mod">
          <ac:chgData name="Tariq Gilani" userId="f95dad9b-1e6c-498c-b573-9242e9268dd4" providerId="ADAL" clId="{66A152C9-3540-41BC-81A9-5879F2DBEF13}" dt="2022-03-19T20:13:25.634" v="1491"/>
          <ac:grpSpMkLst>
            <pc:docMk/>
            <pc:sldMk cId="2156653050" sldId="533"/>
            <ac:grpSpMk id="19" creationId="{C1B71E0E-868E-4B32-9640-9222F35F611B}"/>
          </ac:grpSpMkLst>
        </pc:grpChg>
        <pc:grpChg chg="mod">
          <ac:chgData name="Tariq Gilani" userId="f95dad9b-1e6c-498c-b573-9242e9268dd4" providerId="ADAL" clId="{66A152C9-3540-41BC-81A9-5879F2DBEF13}" dt="2022-03-19T20:13:25.634" v="1491"/>
          <ac:grpSpMkLst>
            <pc:docMk/>
            <pc:sldMk cId="2156653050" sldId="533"/>
            <ac:grpSpMk id="22" creationId="{D675AFF1-4C61-4754-8B1C-5F399FCB78B5}"/>
          </ac:grpSpMkLst>
        </pc:grpChg>
        <pc:picChg chg="mod">
          <ac:chgData name="Tariq Gilani" userId="f95dad9b-1e6c-498c-b573-9242e9268dd4" providerId="ADAL" clId="{66A152C9-3540-41BC-81A9-5879F2DBEF13}" dt="2022-03-19T14:22:27.772" v="1170" actId="14100"/>
          <ac:picMkLst>
            <pc:docMk/>
            <pc:sldMk cId="2156653050" sldId="533"/>
            <ac:picMk id="11" creationId="{665AFF45-8B5C-483D-AB5B-4FA24AC0D9FD}"/>
          </ac:picMkLst>
        </pc:picChg>
      </pc:sldChg>
      <pc:sldChg chg="addSp delSp modSp new mod modAnim">
        <pc:chgData name="Tariq Gilani" userId="f95dad9b-1e6c-498c-b573-9242e9268dd4" providerId="ADAL" clId="{66A152C9-3540-41BC-81A9-5879F2DBEF13}" dt="2022-03-19T14:13:27.668" v="1013"/>
        <pc:sldMkLst>
          <pc:docMk/>
          <pc:sldMk cId="604232157" sldId="534"/>
        </pc:sldMkLst>
        <pc:spChg chg="del mod">
          <ac:chgData name="Tariq Gilani" userId="f95dad9b-1e6c-498c-b573-9242e9268dd4" providerId="ADAL" clId="{66A152C9-3540-41BC-81A9-5879F2DBEF13}" dt="2022-03-19T13:36:24.960" v="17" actId="478"/>
          <ac:spMkLst>
            <pc:docMk/>
            <pc:sldMk cId="604232157" sldId="534"/>
            <ac:spMk id="2" creationId="{0E77E890-FF10-4471-A8CB-082B56B3C93A}"/>
          </ac:spMkLst>
        </pc:spChg>
        <pc:spChg chg="add mod">
          <ac:chgData name="Tariq Gilani" userId="f95dad9b-1e6c-498c-b573-9242e9268dd4" providerId="ADAL" clId="{66A152C9-3540-41BC-81A9-5879F2DBEF13}" dt="2022-03-19T13:40:52.274" v="251" actId="14100"/>
          <ac:spMkLst>
            <pc:docMk/>
            <pc:sldMk cId="604232157" sldId="534"/>
            <ac:spMk id="3" creationId="{2BCCA710-BC53-4669-94F4-84CF29610F0A}"/>
          </ac:spMkLst>
        </pc:spChg>
        <pc:spChg chg="add mod">
          <ac:chgData name="Tariq Gilani" userId="f95dad9b-1e6c-498c-b573-9242e9268dd4" providerId="ADAL" clId="{66A152C9-3540-41BC-81A9-5879F2DBEF13}" dt="2022-03-19T13:54:39.837" v="622" actId="20577"/>
          <ac:spMkLst>
            <pc:docMk/>
            <pc:sldMk cId="604232157" sldId="534"/>
            <ac:spMk id="4" creationId="{28EE1721-14F4-4754-A83B-FD338A2B6B0F}"/>
          </ac:spMkLst>
        </pc:spChg>
        <pc:spChg chg="add mod">
          <ac:chgData name="Tariq Gilani" userId="f95dad9b-1e6c-498c-b573-9242e9268dd4" providerId="ADAL" clId="{66A152C9-3540-41BC-81A9-5879F2DBEF13}" dt="2022-03-19T13:55:28.806" v="629" actId="1076"/>
          <ac:spMkLst>
            <pc:docMk/>
            <pc:sldMk cId="604232157" sldId="534"/>
            <ac:spMk id="5" creationId="{A03F912C-16E2-49C4-9A6B-BF7E9B78F476}"/>
          </ac:spMkLst>
        </pc:spChg>
        <pc:spChg chg="add mod">
          <ac:chgData name="Tariq Gilani" userId="f95dad9b-1e6c-498c-b573-9242e9268dd4" providerId="ADAL" clId="{66A152C9-3540-41BC-81A9-5879F2DBEF13}" dt="2022-03-19T13:55:39.929" v="631" actId="1076"/>
          <ac:spMkLst>
            <pc:docMk/>
            <pc:sldMk cId="604232157" sldId="534"/>
            <ac:spMk id="6" creationId="{B1A12499-8E72-493C-9980-413E04149645}"/>
          </ac:spMkLst>
        </pc:spChg>
        <pc:spChg chg="add mod">
          <ac:chgData name="Tariq Gilani" userId="f95dad9b-1e6c-498c-b573-9242e9268dd4" providerId="ADAL" clId="{66A152C9-3540-41BC-81A9-5879F2DBEF13}" dt="2022-03-19T13:55:33.100" v="630" actId="1076"/>
          <ac:spMkLst>
            <pc:docMk/>
            <pc:sldMk cId="604232157" sldId="534"/>
            <ac:spMk id="8" creationId="{7709E416-C051-4574-A741-BA003C2D2F0A}"/>
          </ac:spMkLst>
        </pc:spChg>
        <pc:spChg chg="add mod">
          <ac:chgData name="Tariq Gilani" userId="f95dad9b-1e6c-498c-b573-9242e9268dd4" providerId="ADAL" clId="{66A152C9-3540-41BC-81A9-5879F2DBEF13}" dt="2022-03-19T13:55:59.391" v="634" actId="1076"/>
          <ac:spMkLst>
            <pc:docMk/>
            <pc:sldMk cId="604232157" sldId="534"/>
            <ac:spMk id="9" creationId="{5DAD3F4F-6FB4-4CF7-B264-D65E13589C7F}"/>
          </ac:spMkLst>
        </pc:spChg>
        <pc:spChg chg="add mod">
          <ac:chgData name="Tariq Gilani" userId="f95dad9b-1e6c-498c-b573-9242e9268dd4" providerId="ADAL" clId="{66A152C9-3540-41BC-81A9-5879F2DBEF13}" dt="2022-03-19T13:55:52.998" v="633" actId="1076"/>
          <ac:spMkLst>
            <pc:docMk/>
            <pc:sldMk cId="604232157" sldId="534"/>
            <ac:spMk id="10" creationId="{E14F483E-30E5-42B0-ABF2-21F14DDFED3D}"/>
          </ac:spMkLst>
        </pc:spChg>
        <pc:spChg chg="add mod">
          <ac:chgData name="Tariq Gilani" userId="f95dad9b-1e6c-498c-b573-9242e9268dd4" providerId="ADAL" clId="{66A152C9-3540-41BC-81A9-5879F2DBEF13}" dt="2022-03-19T13:56:07.225" v="636" actId="1076"/>
          <ac:spMkLst>
            <pc:docMk/>
            <pc:sldMk cId="604232157" sldId="534"/>
            <ac:spMk id="11" creationId="{F7BEA120-D4F3-4371-9A51-6A008C100BE9}"/>
          </ac:spMkLst>
        </pc:spChg>
        <pc:spChg chg="add mod">
          <ac:chgData name="Tariq Gilani" userId="f95dad9b-1e6c-498c-b573-9242e9268dd4" providerId="ADAL" clId="{66A152C9-3540-41BC-81A9-5879F2DBEF13}" dt="2022-03-19T13:55:48.440" v="632" actId="1076"/>
          <ac:spMkLst>
            <pc:docMk/>
            <pc:sldMk cId="604232157" sldId="534"/>
            <ac:spMk id="12" creationId="{3BCD3D91-001E-4B4D-AE18-C48CF2E42BF5}"/>
          </ac:spMkLst>
        </pc:spChg>
        <pc:spChg chg="add del mod">
          <ac:chgData name="Tariq Gilani" userId="f95dad9b-1e6c-498c-b573-9242e9268dd4" providerId="ADAL" clId="{66A152C9-3540-41BC-81A9-5879F2DBEF13}" dt="2022-03-19T13:56:08.088" v="638"/>
          <ac:spMkLst>
            <pc:docMk/>
            <pc:sldMk cId="604232157" sldId="534"/>
            <ac:spMk id="13" creationId="{F9AB5D41-0D08-4C81-9A1A-98E0BE716A8D}"/>
          </ac:spMkLst>
        </pc:spChg>
        <pc:spChg chg="add mod">
          <ac:chgData name="Tariq Gilani" userId="f95dad9b-1e6c-498c-b573-9242e9268dd4" providerId="ADAL" clId="{66A152C9-3540-41BC-81A9-5879F2DBEF13}" dt="2022-03-19T14:04:12.857" v="836" actId="1076"/>
          <ac:spMkLst>
            <pc:docMk/>
            <pc:sldMk cId="604232157" sldId="534"/>
            <ac:spMk id="14" creationId="{91CCFEB0-71E3-48C0-B7EB-BA4B4C0D507B}"/>
          </ac:spMkLst>
        </pc:spChg>
        <pc:spChg chg="add mod">
          <ac:chgData name="Tariq Gilani" userId="f95dad9b-1e6c-498c-b573-9242e9268dd4" providerId="ADAL" clId="{66A152C9-3540-41BC-81A9-5879F2DBEF13}" dt="2022-03-19T14:11:24.228" v="984" actId="20577"/>
          <ac:spMkLst>
            <pc:docMk/>
            <pc:sldMk cId="604232157" sldId="534"/>
            <ac:spMk id="15" creationId="{0F0526D3-D0CE-4E62-867B-AEB5613AFCC2}"/>
          </ac:spMkLst>
        </pc:spChg>
        <pc:spChg chg="add mod">
          <ac:chgData name="Tariq Gilani" userId="f95dad9b-1e6c-498c-b573-9242e9268dd4" providerId="ADAL" clId="{66A152C9-3540-41BC-81A9-5879F2DBEF13}" dt="2022-03-19T14:04:25.117" v="838" actId="1076"/>
          <ac:spMkLst>
            <pc:docMk/>
            <pc:sldMk cId="604232157" sldId="534"/>
            <ac:spMk id="16" creationId="{330B4974-180F-415E-B020-72155892B8F4}"/>
          </ac:spMkLst>
        </pc:spChg>
        <pc:spChg chg="add mod">
          <ac:chgData name="Tariq Gilani" userId="f95dad9b-1e6c-498c-b573-9242e9268dd4" providerId="ADAL" clId="{66A152C9-3540-41BC-81A9-5879F2DBEF13}" dt="2022-03-19T14:04:29.300" v="839" actId="1076"/>
          <ac:spMkLst>
            <pc:docMk/>
            <pc:sldMk cId="604232157" sldId="534"/>
            <ac:spMk id="17" creationId="{DF07ACFC-EA78-4E1F-A2BE-69060E5D7A3A}"/>
          </ac:spMkLst>
        </pc:spChg>
        <pc:spChg chg="add mod">
          <ac:chgData name="Tariq Gilani" userId="f95dad9b-1e6c-498c-b573-9242e9268dd4" providerId="ADAL" clId="{66A152C9-3540-41BC-81A9-5879F2DBEF13}" dt="2022-03-19T14:04:35.978" v="840" actId="1076"/>
          <ac:spMkLst>
            <pc:docMk/>
            <pc:sldMk cId="604232157" sldId="534"/>
            <ac:spMk id="18" creationId="{1C497ECA-DAF2-425E-BCC0-A817E766FA14}"/>
          </ac:spMkLst>
        </pc:spChg>
        <pc:spChg chg="add mod">
          <ac:chgData name="Tariq Gilani" userId="f95dad9b-1e6c-498c-b573-9242e9268dd4" providerId="ADAL" clId="{66A152C9-3540-41BC-81A9-5879F2DBEF13}" dt="2022-03-19T14:12:14.461" v="996" actId="692"/>
          <ac:spMkLst>
            <pc:docMk/>
            <pc:sldMk cId="604232157" sldId="534"/>
            <ac:spMk id="19" creationId="{9B5B0FE2-6914-4240-B6CD-E9177AED3045}"/>
          </ac:spMkLst>
        </pc:spChg>
        <pc:spChg chg="add mod">
          <ac:chgData name="Tariq Gilani" userId="f95dad9b-1e6c-498c-b573-9242e9268dd4" providerId="ADAL" clId="{66A152C9-3540-41BC-81A9-5879F2DBEF13}" dt="2022-03-19T14:06:18.576" v="917" actId="14100"/>
          <ac:spMkLst>
            <pc:docMk/>
            <pc:sldMk cId="604232157" sldId="534"/>
            <ac:spMk id="22" creationId="{C3A02D77-CD9B-411E-9F96-D18371740D5E}"/>
          </ac:spMkLst>
        </pc:spChg>
        <pc:spChg chg="add mod">
          <ac:chgData name="Tariq Gilani" userId="f95dad9b-1e6c-498c-b573-9242e9268dd4" providerId="ADAL" clId="{66A152C9-3540-41BC-81A9-5879F2DBEF13}" dt="2022-03-19T14:07:45.889" v="935" actId="14100"/>
          <ac:spMkLst>
            <pc:docMk/>
            <pc:sldMk cId="604232157" sldId="534"/>
            <ac:spMk id="23" creationId="{80FDBBE7-51AC-4741-82BB-97F1542A442C}"/>
          </ac:spMkLst>
        </pc:spChg>
        <pc:spChg chg="add mod">
          <ac:chgData name="Tariq Gilani" userId="f95dad9b-1e6c-498c-b573-9242e9268dd4" providerId="ADAL" clId="{66A152C9-3540-41BC-81A9-5879F2DBEF13}" dt="2022-03-19T14:09:07.644" v="956" actId="1076"/>
          <ac:spMkLst>
            <pc:docMk/>
            <pc:sldMk cId="604232157" sldId="534"/>
            <ac:spMk id="24" creationId="{26D8E95E-3100-4DDA-BCC8-445F1E63CD95}"/>
          </ac:spMkLst>
        </pc:spChg>
        <pc:spChg chg="add mod">
          <ac:chgData name="Tariq Gilani" userId="f95dad9b-1e6c-498c-b573-9242e9268dd4" providerId="ADAL" clId="{66A152C9-3540-41BC-81A9-5879F2DBEF13}" dt="2022-03-19T14:13:10.764" v="1006" actId="692"/>
          <ac:spMkLst>
            <pc:docMk/>
            <pc:sldMk cId="604232157" sldId="534"/>
            <ac:spMk id="25" creationId="{7C199572-43C7-4A20-85B4-3E4626F20FE0}"/>
          </ac:spMkLst>
        </pc:spChg>
        <pc:cxnChg chg="add mod">
          <ac:chgData name="Tariq Gilani" userId="f95dad9b-1e6c-498c-b573-9242e9268dd4" providerId="ADAL" clId="{66A152C9-3540-41BC-81A9-5879F2DBEF13}" dt="2022-03-19T14:05:10.083" v="850" actId="692"/>
          <ac:cxnSpMkLst>
            <pc:docMk/>
            <pc:sldMk cId="604232157" sldId="534"/>
            <ac:cxnSpMk id="21" creationId="{211FD227-43BF-457C-81A6-616EA1CAB0AE}"/>
          </ac:cxnSpMkLst>
        </pc:cxnChg>
      </pc:sldChg>
      <pc:sldChg chg="addSp delSp modSp new mod modAnim">
        <pc:chgData name="Tariq Gilani" userId="f95dad9b-1e6c-498c-b573-9242e9268dd4" providerId="ADAL" clId="{66A152C9-3540-41BC-81A9-5879F2DBEF13}" dt="2022-03-21T13:58:39.161" v="3127"/>
        <pc:sldMkLst>
          <pc:docMk/>
          <pc:sldMk cId="392772763" sldId="535"/>
        </pc:sldMkLst>
        <pc:spChg chg="del">
          <ac:chgData name="Tariq Gilani" userId="f95dad9b-1e6c-498c-b573-9242e9268dd4" providerId="ADAL" clId="{66A152C9-3540-41BC-81A9-5879F2DBEF13}" dt="2022-03-19T20:10:00.771" v="1477" actId="478"/>
          <ac:spMkLst>
            <pc:docMk/>
            <pc:sldMk cId="392772763" sldId="535"/>
            <ac:spMk id="2" creationId="{7D1CE0A4-EED2-421B-B860-D43F0CE5629C}"/>
          </ac:spMkLst>
        </pc:spChg>
        <pc:spChg chg="add mod">
          <ac:chgData name="Tariq Gilani" userId="f95dad9b-1e6c-498c-b573-9242e9268dd4" providerId="ADAL" clId="{66A152C9-3540-41BC-81A9-5879F2DBEF13}" dt="2022-03-19T20:10:22.162" v="1480" actId="1076"/>
          <ac:spMkLst>
            <pc:docMk/>
            <pc:sldMk cId="392772763" sldId="535"/>
            <ac:spMk id="3" creationId="{9B9C4D76-26E4-4FF6-B33B-29E962791849}"/>
          </ac:spMkLst>
        </pc:spChg>
        <pc:spChg chg="add mod">
          <ac:chgData name="Tariq Gilani" userId="f95dad9b-1e6c-498c-b573-9242e9268dd4" providerId="ADAL" clId="{66A152C9-3540-41BC-81A9-5879F2DBEF13}" dt="2022-03-21T13:57:19.446" v="3103" actId="1076"/>
          <ac:spMkLst>
            <pc:docMk/>
            <pc:sldMk cId="392772763" sldId="535"/>
            <ac:spMk id="4" creationId="{A105EB42-0A25-4453-9A2D-AC7F4156649D}"/>
          </ac:spMkLst>
        </pc:spChg>
        <pc:spChg chg="mod">
          <ac:chgData name="Tariq Gilani" userId="f95dad9b-1e6c-498c-b573-9242e9268dd4" providerId="ADAL" clId="{66A152C9-3540-41BC-81A9-5879F2DBEF13}" dt="2022-03-19T21:00:02.208" v="2277" actId="1076"/>
          <ac:spMkLst>
            <pc:docMk/>
            <pc:sldMk cId="392772763" sldId="535"/>
            <ac:spMk id="7" creationId="{532B8870-4B24-4837-97BC-D20CDCA5627A}"/>
          </ac:spMkLst>
        </pc:spChg>
        <pc:spChg chg="mod">
          <ac:chgData name="Tariq Gilani" userId="f95dad9b-1e6c-498c-b573-9242e9268dd4" providerId="ADAL" clId="{66A152C9-3540-41BC-81A9-5879F2DBEF13}" dt="2022-03-19T21:00:02.208" v="2277" actId="1076"/>
          <ac:spMkLst>
            <pc:docMk/>
            <pc:sldMk cId="392772763" sldId="535"/>
            <ac:spMk id="8" creationId="{C9B6FC9B-4ADA-47BE-B2C8-6ABC1AF038D1}"/>
          </ac:spMkLst>
        </pc:spChg>
        <pc:spChg chg="mod">
          <ac:chgData name="Tariq Gilani" userId="f95dad9b-1e6c-498c-b573-9242e9268dd4" providerId="ADAL" clId="{66A152C9-3540-41BC-81A9-5879F2DBEF13}" dt="2022-03-19T21:00:02.208" v="2277" actId="1076"/>
          <ac:spMkLst>
            <pc:docMk/>
            <pc:sldMk cId="392772763" sldId="535"/>
            <ac:spMk id="9" creationId="{031A00E9-8F18-42BD-9E10-497CDA377547}"/>
          </ac:spMkLst>
        </pc:spChg>
        <pc:spChg chg="mod">
          <ac:chgData name="Tariq Gilani" userId="f95dad9b-1e6c-498c-b573-9242e9268dd4" providerId="ADAL" clId="{66A152C9-3540-41BC-81A9-5879F2DBEF13}" dt="2022-03-19T21:00:02.208" v="2277" actId="1076"/>
          <ac:spMkLst>
            <pc:docMk/>
            <pc:sldMk cId="392772763" sldId="535"/>
            <ac:spMk id="10" creationId="{533CE3B7-86F0-4D10-9B34-5C68B113376E}"/>
          </ac:spMkLst>
        </pc:spChg>
        <pc:spChg chg="mod">
          <ac:chgData name="Tariq Gilani" userId="f95dad9b-1e6c-498c-b573-9242e9268dd4" providerId="ADAL" clId="{66A152C9-3540-41BC-81A9-5879F2DBEF13}" dt="2022-03-19T21:00:02.208" v="2277" actId="1076"/>
          <ac:spMkLst>
            <pc:docMk/>
            <pc:sldMk cId="392772763" sldId="535"/>
            <ac:spMk id="11" creationId="{448014D5-8CDB-41B4-A942-C25D77FDF2F7}"/>
          </ac:spMkLst>
        </pc:spChg>
        <pc:spChg chg="mod">
          <ac:chgData name="Tariq Gilani" userId="f95dad9b-1e6c-498c-b573-9242e9268dd4" providerId="ADAL" clId="{66A152C9-3540-41BC-81A9-5879F2DBEF13}" dt="2022-03-19T21:00:02.208" v="2277" actId="1076"/>
          <ac:spMkLst>
            <pc:docMk/>
            <pc:sldMk cId="392772763" sldId="535"/>
            <ac:spMk id="12" creationId="{EA15021F-08F7-4B40-9B09-D8804D5055D2}"/>
          </ac:spMkLst>
        </pc:spChg>
        <pc:spChg chg="add mod">
          <ac:chgData name="Tariq Gilani" userId="f95dad9b-1e6c-498c-b573-9242e9268dd4" providerId="ADAL" clId="{66A152C9-3540-41BC-81A9-5879F2DBEF13}" dt="2022-03-19T21:00:07.848" v="2279" actId="14100"/>
          <ac:spMkLst>
            <pc:docMk/>
            <pc:sldMk cId="392772763" sldId="535"/>
            <ac:spMk id="13" creationId="{E7211474-4143-493A-A6F4-595C5D7AB898}"/>
          </ac:spMkLst>
        </pc:spChg>
        <pc:spChg chg="add mod">
          <ac:chgData name="Tariq Gilani" userId="f95dad9b-1e6c-498c-b573-9242e9268dd4" providerId="ADAL" clId="{66A152C9-3540-41BC-81A9-5879F2DBEF13}" dt="2022-03-19T21:10:44.510" v="2428" actId="1076"/>
          <ac:spMkLst>
            <pc:docMk/>
            <pc:sldMk cId="392772763" sldId="535"/>
            <ac:spMk id="14" creationId="{A70A090E-09D1-49C6-AF30-BE92B1C7303F}"/>
          </ac:spMkLst>
        </pc:spChg>
        <pc:spChg chg="add mod">
          <ac:chgData name="Tariq Gilani" userId="f95dad9b-1e6c-498c-b573-9242e9268dd4" providerId="ADAL" clId="{66A152C9-3540-41BC-81A9-5879F2DBEF13}" dt="2022-03-21T13:57:50.638" v="3109" actId="1076"/>
          <ac:spMkLst>
            <pc:docMk/>
            <pc:sldMk cId="392772763" sldId="535"/>
            <ac:spMk id="15" creationId="{2FD2BD66-1337-46B6-99BC-C685EB13B42C}"/>
          </ac:spMkLst>
        </pc:spChg>
        <pc:spChg chg="add mod">
          <ac:chgData name="Tariq Gilani" userId="f95dad9b-1e6c-498c-b573-9242e9268dd4" providerId="ADAL" clId="{66A152C9-3540-41BC-81A9-5879F2DBEF13}" dt="2022-03-19T21:10:13.991" v="2425" actId="20577"/>
          <ac:spMkLst>
            <pc:docMk/>
            <pc:sldMk cId="392772763" sldId="535"/>
            <ac:spMk id="16" creationId="{848E15DA-4B82-4519-B78C-D98D541B7237}"/>
          </ac:spMkLst>
        </pc:spChg>
        <pc:spChg chg="add mod">
          <ac:chgData name="Tariq Gilani" userId="f95dad9b-1e6c-498c-b573-9242e9268dd4" providerId="ADAL" clId="{66A152C9-3540-41BC-81A9-5879F2DBEF13}" dt="2022-03-19T21:11:39.930" v="2455" actId="14100"/>
          <ac:spMkLst>
            <pc:docMk/>
            <pc:sldMk cId="392772763" sldId="535"/>
            <ac:spMk id="17" creationId="{EA8BA27B-530E-464F-9B99-22E4BF0069ED}"/>
          </ac:spMkLst>
        </pc:spChg>
        <pc:spChg chg="add mod">
          <ac:chgData name="Tariq Gilani" userId="f95dad9b-1e6c-498c-b573-9242e9268dd4" providerId="ADAL" clId="{66A152C9-3540-41BC-81A9-5879F2DBEF13}" dt="2022-03-19T21:15:44.303" v="2529" actId="1076"/>
          <ac:spMkLst>
            <pc:docMk/>
            <pc:sldMk cId="392772763" sldId="535"/>
            <ac:spMk id="18" creationId="{7938BF11-8E9A-424A-AAA2-75701866E2DB}"/>
          </ac:spMkLst>
        </pc:spChg>
        <pc:spChg chg="add mod">
          <ac:chgData name="Tariq Gilani" userId="f95dad9b-1e6c-498c-b573-9242e9268dd4" providerId="ADAL" clId="{66A152C9-3540-41BC-81A9-5879F2DBEF13}" dt="2022-03-19T21:16:24.558" v="2539" actId="20577"/>
          <ac:spMkLst>
            <pc:docMk/>
            <pc:sldMk cId="392772763" sldId="535"/>
            <ac:spMk id="19" creationId="{B45C0884-8558-4CAF-9C30-B055D5CD83B3}"/>
          </ac:spMkLst>
        </pc:spChg>
        <pc:spChg chg="add mod">
          <ac:chgData name="Tariq Gilani" userId="f95dad9b-1e6c-498c-b573-9242e9268dd4" providerId="ADAL" clId="{66A152C9-3540-41BC-81A9-5879F2DBEF13}" dt="2022-03-19T21:16:08.204" v="2535" actId="20577"/>
          <ac:spMkLst>
            <pc:docMk/>
            <pc:sldMk cId="392772763" sldId="535"/>
            <ac:spMk id="20" creationId="{1AD9D04B-D146-4EE8-882A-7973DAEF4646}"/>
          </ac:spMkLst>
        </pc:spChg>
        <pc:grpChg chg="add mod">
          <ac:chgData name="Tariq Gilani" userId="f95dad9b-1e6c-498c-b573-9242e9268dd4" providerId="ADAL" clId="{66A152C9-3540-41BC-81A9-5879F2DBEF13}" dt="2022-03-19T21:00:02.208" v="2277" actId="1076"/>
          <ac:grpSpMkLst>
            <pc:docMk/>
            <pc:sldMk cId="392772763" sldId="535"/>
            <ac:grpSpMk id="5" creationId="{3B4990DC-5F94-4067-B70A-2276253DDB71}"/>
          </ac:grpSpMkLst>
        </pc:grpChg>
        <pc:picChg chg="mod">
          <ac:chgData name="Tariq Gilani" userId="f95dad9b-1e6c-498c-b573-9242e9268dd4" providerId="ADAL" clId="{66A152C9-3540-41BC-81A9-5879F2DBEF13}" dt="2022-03-19T21:00:02.208" v="2277" actId="1076"/>
          <ac:picMkLst>
            <pc:docMk/>
            <pc:sldMk cId="392772763" sldId="535"/>
            <ac:picMk id="6" creationId="{BA4DE3BD-32ED-453E-AFA6-F0D127A03FC4}"/>
          </ac:picMkLst>
        </pc:picChg>
      </pc:sldChg>
      <pc:sldChg chg="addSp delSp modSp new mod modAnim">
        <pc:chgData name="Tariq Gilani" userId="f95dad9b-1e6c-498c-b573-9242e9268dd4" providerId="ADAL" clId="{66A152C9-3540-41BC-81A9-5879F2DBEF13}" dt="2022-03-21T13:56:45.297" v="3101" actId="20577"/>
        <pc:sldMkLst>
          <pc:docMk/>
          <pc:sldMk cId="4034895699" sldId="536"/>
        </pc:sldMkLst>
        <pc:spChg chg="del">
          <ac:chgData name="Tariq Gilani" userId="f95dad9b-1e6c-498c-b573-9242e9268dd4" providerId="ADAL" clId="{66A152C9-3540-41BC-81A9-5879F2DBEF13}" dt="2022-03-21T13:35:18.610" v="2544" actId="478"/>
          <ac:spMkLst>
            <pc:docMk/>
            <pc:sldMk cId="4034895699" sldId="536"/>
            <ac:spMk id="2" creationId="{710B8D76-ED6F-48BA-A614-622ADBFA7AB2}"/>
          </ac:spMkLst>
        </pc:spChg>
        <pc:spChg chg="add mod">
          <ac:chgData name="Tariq Gilani" userId="f95dad9b-1e6c-498c-b573-9242e9268dd4" providerId="ADAL" clId="{66A152C9-3540-41BC-81A9-5879F2DBEF13}" dt="2022-03-21T13:46:40.543" v="2814" actId="1076"/>
          <ac:spMkLst>
            <pc:docMk/>
            <pc:sldMk cId="4034895699" sldId="536"/>
            <ac:spMk id="3" creationId="{4EAB29A4-5732-4382-86F5-67CFC489377F}"/>
          </ac:spMkLst>
        </pc:spChg>
        <pc:spChg chg="add mod">
          <ac:chgData name="Tariq Gilani" userId="f95dad9b-1e6c-498c-b573-9242e9268dd4" providerId="ADAL" clId="{66A152C9-3540-41BC-81A9-5879F2DBEF13}" dt="2022-03-21T13:48:26.319" v="2847" actId="14100"/>
          <ac:spMkLst>
            <pc:docMk/>
            <pc:sldMk cId="4034895699" sldId="536"/>
            <ac:spMk id="4" creationId="{ADCE7F06-A888-430F-8580-FAF97F8368DB}"/>
          </ac:spMkLst>
        </pc:spChg>
        <pc:spChg chg="add mod">
          <ac:chgData name="Tariq Gilani" userId="f95dad9b-1e6c-498c-b573-9242e9268dd4" providerId="ADAL" clId="{66A152C9-3540-41BC-81A9-5879F2DBEF13}" dt="2022-03-21T13:47:02.062" v="2820" actId="1076"/>
          <ac:spMkLst>
            <pc:docMk/>
            <pc:sldMk cId="4034895699" sldId="536"/>
            <ac:spMk id="5" creationId="{495A7D8B-99DD-4373-9F65-4349EBA6E882}"/>
          </ac:spMkLst>
        </pc:spChg>
        <pc:spChg chg="add mod">
          <ac:chgData name="Tariq Gilani" userId="f95dad9b-1e6c-498c-b573-9242e9268dd4" providerId="ADAL" clId="{66A152C9-3540-41BC-81A9-5879F2DBEF13}" dt="2022-03-21T13:46:47.735" v="2816" actId="1076"/>
          <ac:spMkLst>
            <pc:docMk/>
            <pc:sldMk cId="4034895699" sldId="536"/>
            <ac:spMk id="6" creationId="{6EC34FF8-ACE7-47D5-A834-68541CB8EE30}"/>
          </ac:spMkLst>
        </pc:spChg>
        <pc:spChg chg="add mod">
          <ac:chgData name="Tariq Gilani" userId="f95dad9b-1e6c-498c-b573-9242e9268dd4" providerId="ADAL" clId="{66A152C9-3540-41BC-81A9-5879F2DBEF13}" dt="2022-03-21T13:46:37.335" v="2813" actId="1076"/>
          <ac:spMkLst>
            <pc:docMk/>
            <pc:sldMk cId="4034895699" sldId="536"/>
            <ac:spMk id="7" creationId="{967B67BD-D5C5-4CF4-8640-D86ECAD4DF12}"/>
          </ac:spMkLst>
        </pc:spChg>
        <pc:spChg chg="add mod">
          <ac:chgData name="Tariq Gilani" userId="f95dad9b-1e6c-498c-b573-9242e9268dd4" providerId="ADAL" clId="{66A152C9-3540-41BC-81A9-5879F2DBEF13}" dt="2022-03-21T13:47:51.342" v="2830" actId="1076"/>
          <ac:spMkLst>
            <pc:docMk/>
            <pc:sldMk cId="4034895699" sldId="536"/>
            <ac:spMk id="8" creationId="{80955A8A-3D82-4940-A544-80434BD844F5}"/>
          </ac:spMkLst>
        </pc:spChg>
        <pc:spChg chg="add mod">
          <ac:chgData name="Tariq Gilani" userId="f95dad9b-1e6c-498c-b573-9242e9268dd4" providerId="ADAL" clId="{66A152C9-3540-41BC-81A9-5879F2DBEF13}" dt="2022-03-21T13:46:43.695" v="2815" actId="1076"/>
          <ac:spMkLst>
            <pc:docMk/>
            <pc:sldMk cId="4034895699" sldId="536"/>
            <ac:spMk id="9" creationId="{D728D3B4-A74B-4BDE-BEFC-84783856119F}"/>
          </ac:spMkLst>
        </pc:spChg>
        <pc:spChg chg="add mod">
          <ac:chgData name="Tariq Gilani" userId="f95dad9b-1e6c-498c-b573-9242e9268dd4" providerId="ADAL" clId="{66A152C9-3540-41BC-81A9-5879F2DBEF13}" dt="2022-03-21T13:46:31.166" v="2811" actId="1076"/>
          <ac:spMkLst>
            <pc:docMk/>
            <pc:sldMk cId="4034895699" sldId="536"/>
            <ac:spMk id="10" creationId="{DF8DF7E1-2BAC-4A80-AE6F-16E47AB9E61E}"/>
          </ac:spMkLst>
        </pc:spChg>
        <pc:spChg chg="add mod">
          <ac:chgData name="Tariq Gilani" userId="f95dad9b-1e6c-498c-b573-9242e9268dd4" providerId="ADAL" clId="{66A152C9-3540-41BC-81A9-5879F2DBEF13}" dt="2022-03-21T13:48:04.529" v="2834" actId="14100"/>
          <ac:spMkLst>
            <pc:docMk/>
            <pc:sldMk cId="4034895699" sldId="536"/>
            <ac:spMk id="11" creationId="{A4C2EFC0-B301-46D7-90F1-F981CB6176DD}"/>
          </ac:spMkLst>
        </pc:spChg>
        <pc:spChg chg="add mod">
          <ac:chgData name="Tariq Gilani" userId="f95dad9b-1e6c-498c-b573-9242e9268dd4" providerId="ADAL" clId="{66A152C9-3540-41BC-81A9-5879F2DBEF13}" dt="2022-03-21T13:46:59.327" v="2819" actId="1076"/>
          <ac:spMkLst>
            <pc:docMk/>
            <pc:sldMk cId="4034895699" sldId="536"/>
            <ac:spMk id="12" creationId="{385E68B8-5A8A-4A40-97C5-EFF4210C0225}"/>
          </ac:spMkLst>
        </pc:spChg>
        <pc:spChg chg="add mod">
          <ac:chgData name="Tariq Gilani" userId="f95dad9b-1e6c-498c-b573-9242e9268dd4" providerId="ADAL" clId="{66A152C9-3540-41BC-81A9-5879F2DBEF13}" dt="2022-03-21T13:46:55.743" v="2818" actId="1076"/>
          <ac:spMkLst>
            <pc:docMk/>
            <pc:sldMk cId="4034895699" sldId="536"/>
            <ac:spMk id="13" creationId="{DD5AB7F8-76B4-47FF-9683-E1D5446182EA}"/>
          </ac:spMkLst>
        </pc:spChg>
        <pc:spChg chg="add mod">
          <ac:chgData name="Tariq Gilani" userId="f95dad9b-1e6c-498c-b573-9242e9268dd4" providerId="ADAL" clId="{66A152C9-3540-41BC-81A9-5879F2DBEF13}" dt="2022-03-21T13:49:06.127" v="2890" actId="14100"/>
          <ac:spMkLst>
            <pc:docMk/>
            <pc:sldMk cId="4034895699" sldId="536"/>
            <ac:spMk id="14" creationId="{5F28BCD9-1ADB-4102-B62B-417D785FEB9E}"/>
          </ac:spMkLst>
        </pc:spChg>
        <pc:spChg chg="add mod">
          <ac:chgData name="Tariq Gilani" userId="f95dad9b-1e6c-498c-b573-9242e9268dd4" providerId="ADAL" clId="{66A152C9-3540-41BC-81A9-5879F2DBEF13}" dt="2022-03-21T13:50:08.882" v="2949" actId="20577"/>
          <ac:spMkLst>
            <pc:docMk/>
            <pc:sldMk cId="4034895699" sldId="536"/>
            <ac:spMk id="15" creationId="{D56FF903-2D0E-4A6D-9383-0AA51D5D7B5C}"/>
          </ac:spMkLst>
        </pc:spChg>
        <pc:spChg chg="add del mod">
          <ac:chgData name="Tariq Gilani" userId="f95dad9b-1e6c-498c-b573-9242e9268dd4" providerId="ADAL" clId="{66A152C9-3540-41BC-81A9-5879F2DBEF13}" dt="2022-03-21T13:50:50.893" v="2958" actId="21"/>
          <ac:spMkLst>
            <pc:docMk/>
            <pc:sldMk cId="4034895699" sldId="536"/>
            <ac:spMk id="16" creationId="{461B55AC-0F4C-42A5-A423-C2771E6A2F1F}"/>
          </ac:spMkLst>
        </pc:spChg>
        <pc:spChg chg="add mod">
          <ac:chgData name="Tariq Gilani" userId="f95dad9b-1e6c-498c-b573-9242e9268dd4" providerId="ADAL" clId="{66A152C9-3540-41BC-81A9-5879F2DBEF13}" dt="2022-03-21T13:51:03.647" v="2960" actId="1076"/>
          <ac:spMkLst>
            <pc:docMk/>
            <pc:sldMk cId="4034895699" sldId="536"/>
            <ac:spMk id="17" creationId="{04042DFC-38EA-4763-8308-6FD8FB3E2876}"/>
          </ac:spMkLst>
        </pc:spChg>
        <pc:spChg chg="add mod">
          <ac:chgData name="Tariq Gilani" userId="f95dad9b-1e6c-498c-b573-9242e9268dd4" providerId="ADAL" clId="{66A152C9-3540-41BC-81A9-5879F2DBEF13}" dt="2022-03-21T13:51:51.727" v="2975" actId="20577"/>
          <ac:spMkLst>
            <pc:docMk/>
            <pc:sldMk cId="4034895699" sldId="536"/>
            <ac:spMk id="18" creationId="{BC730592-9282-4366-921F-F52DACDB2483}"/>
          </ac:spMkLst>
        </pc:spChg>
        <pc:spChg chg="add mod">
          <ac:chgData name="Tariq Gilani" userId="f95dad9b-1e6c-498c-b573-9242e9268dd4" providerId="ADAL" clId="{66A152C9-3540-41BC-81A9-5879F2DBEF13}" dt="2022-03-21T13:52:17.833" v="2985" actId="20577"/>
          <ac:spMkLst>
            <pc:docMk/>
            <pc:sldMk cId="4034895699" sldId="536"/>
            <ac:spMk id="19" creationId="{EE0245EA-21AD-494F-8950-2616BC54A02E}"/>
          </ac:spMkLst>
        </pc:spChg>
        <pc:spChg chg="add mod">
          <ac:chgData name="Tariq Gilani" userId="f95dad9b-1e6c-498c-b573-9242e9268dd4" providerId="ADAL" clId="{66A152C9-3540-41BC-81A9-5879F2DBEF13}" dt="2022-03-21T13:56:16.653" v="3092" actId="14100"/>
          <ac:spMkLst>
            <pc:docMk/>
            <pc:sldMk cId="4034895699" sldId="536"/>
            <ac:spMk id="20" creationId="{7019FD58-76FD-496B-83DB-AF49ED954682}"/>
          </ac:spMkLst>
        </pc:spChg>
        <pc:spChg chg="add mod">
          <ac:chgData name="Tariq Gilani" userId="f95dad9b-1e6c-498c-b573-9242e9268dd4" providerId="ADAL" clId="{66A152C9-3540-41BC-81A9-5879F2DBEF13}" dt="2022-03-21T13:54:26.039" v="3047" actId="14100"/>
          <ac:spMkLst>
            <pc:docMk/>
            <pc:sldMk cId="4034895699" sldId="536"/>
            <ac:spMk id="21" creationId="{C6D4A7C3-0DF3-4137-A60C-E283AD12ED88}"/>
          </ac:spMkLst>
        </pc:spChg>
        <pc:spChg chg="add mod">
          <ac:chgData name="Tariq Gilani" userId="f95dad9b-1e6c-498c-b573-9242e9268dd4" providerId="ADAL" clId="{66A152C9-3540-41BC-81A9-5879F2DBEF13}" dt="2022-03-21T13:54:54.119" v="3083" actId="1076"/>
          <ac:spMkLst>
            <pc:docMk/>
            <pc:sldMk cId="4034895699" sldId="536"/>
            <ac:spMk id="22" creationId="{FADE363D-986F-4B92-A46C-03D4AC9011BD}"/>
          </ac:spMkLst>
        </pc:spChg>
        <pc:spChg chg="add mod">
          <ac:chgData name="Tariq Gilani" userId="f95dad9b-1e6c-498c-b573-9242e9268dd4" providerId="ADAL" clId="{66A152C9-3540-41BC-81A9-5879F2DBEF13}" dt="2022-03-21T13:55:56.566" v="3091" actId="1076"/>
          <ac:spMkLst>
            <pc:docMk/>
            <pc:sldMk cId="4034895699" sldId="536"/>
            <ac:spMk id="23" creationId="{D5F4DC3C-10EC-4CFE-86E6-68E81E62B0A2}"/>
          </ac:spMkLst>
        </pc:spChg>
        <pc:spChg chg="add mod">
          <ac:chgData name="Tariq Gilani" userId="f95dad9b-1e6c-498c-b573-9242e9268dd4" providerId="ADAL" clId="{66A152C9-3540-41BC-81A9-5879F2DBEF13}" dt="2022-03-21T13:56:45.297" v="3101" actId="20577"/>
          <ac:spMkLst>
            <pc:docMk/>
            <pc:sldMk cId="4034895699" sldId="536"/>
            <ac:spMk id="24" creationId="{68E95239-BD05-4036-9F79-CA136A8C14B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2120"/>
          </a:xfrm>
          <a:prstGeom prst="rect">
            <a:avLst/>
          </a:prstGeom>
        </p:spPr>
        <p:txBody>
          <a:bodyPr vert="horz" lIns="91431" tIns="45716" rIns="91431" bIns="45716" rtlCol="0"/>
          <a:lstStyle>
            <a:lvl1pPr algn="l">
              <a:defRPr sz="1200"/>
            </a:lvl1pPr>
          </a:lstStyle>
          <a:p>
            <a:endParaRPr lang="en-US"/>
          </a:p>
        </p:txBody>
      </p:sp>
      <p:sp>
        <p:nvSpPr>
          <p:cNvPr id="3" name="Date Placeholder 2"/>
          <p:cNvSpPr>
            <a:spLocks noGrp="1"/>
          </p:cNvSpPr>
          <p:nvPr>
            <p:ph type="dt" sz="quarter" idx="1"/>
          </p:nvPr>
        </p:nvSpPr>
        <p:spPr>
          <a:xfrm>
            <a:off x="3970938" y="2"/>
            <a:ext cx="3037840" cy="462120"/>
          </a:xfrm>
          <a:prstGeom prst="rect">
            <a:avLst/>
          </a:prstGeom>
        </p:spPr>
        <p:txBody>
          <a:bodyPr vert="horz" lIns="91431" tIns="45716" rIns="91431" bIns="45716" rtlCol="0"/>
          <a:lstStyle>
            <a:lvl1pPr algn="r">
              <a:defRPr sz="1200"/>
            </a:lvl1pPr>
          </a:lstStyle>
          <a:p>
            <a:fld id="{94DA0A98-2AD0-472F-8777-E60833CEE435}" type="datetimeFigureOut">
              <a:rPr lang="en-US" smtClean="0"/>
              <a:pPr/>
              <a:t>3/21/2022</a:t>
            </a:fld>
            <a:endParaRPr lang="en-US"/>
          </a:p>
        </p:txBody>
      </p:sp>
      <p:sp>
        <p:nvSpPr>
          <p:cNvPr id="4" name="Footer Placeholder 3"/>
          <p:cNvSpPr>
            <a:spLocks noGrp="1"/>
          </p:cNvSpPr>
          <p:nvPr>
            <p:ph type="ftr" sz="quarter" idx="2"/>
          </p:nvPr>
        </p:nvSpPr>
        <p:spPr>
          <a:xfrm>
            <a:off x="0" y="8772378"/>
            <a:ext cx="3037840" cy="462120"/>
          </a:xfrm>
          <a:prstGeom prst="rect">
            <a:avLst/>
          </a:prstGeom>
        </p:spPr>
        <p:txBody>
          <a:bodyPr vert="horz" lIns="91431" tIns="45716" rIns="91431"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378"/>
            <a:ext cx="3037840" cy="462120"/>
          </a:xfrm>
          <a:prstGeom prst="rect">
            <a:avLst/>
          </a:prstGeom>
        </p:spPr>
        <p:txBody>
          <a:bodyPr vert="horz" lIns="91431" tIns="45716" rIns="91431" bIns="45716" rtlCol="0" anchor="b"/>
          <a:lstStyle>
            <a:lvl1pPr algn="r">
              <a:defRPr sz="1200"/>
            </a:lvl1pPr>
          </a:lstStyle>
          <a:p>
            <a:fld id="{B63EF978-DB3F-4704-8AA4-B77F61572D49}"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1" y="2"/>
            <a:ext cx="3038145" cy="462720"/>
          </a:xfrm>
          <a:prstGeom prst="rect">
            <a:avLst/>
          </a:prstGeom>
          <a:noFill/>
          <a:ln w="9525">
            <a:noFill/>
            <a:miter lim="800000"/>
            <a:headEnd/>
            <a:tailEnd/>
          </a:ln>
        </p:spPr>
        <p:txBody>
          <a:bodyPr vert="horz" wrap="square" lIns="92286" tIns="46143" rIns="92286" bIns="46143" numCol="1" anchor="t" anchorCtr="0" compatLnSpc="1">
            <a:prstTxWarp prst="textNoShape">
              <a:avLst/>
            </a:prstTxWarp>
          </a:bodyPr>
          <a:lstStyle>
            <a:lvl1pPr defTabSz="923093">
              <a:defRPr sz="1100">
                <a:latin typeface="Arial" charset="0"/>
              </a:defRPr>
            </a:lvl1pPr>
          </a:lstStyle>
          <a:p>
            <a:endParaRPr lang="en-US"/>
          </a:p>
        </p:txBody>
      </p:sp>
      <p:sp>
        <p:nvSpPr>
          <p:cNvPr id="32771" name="Rectangle 3"/>
          <p:cNvSpPr>
            <a:spLocks noGrp="1" noChangeArrowheads="1"/>
          </p:cNvSpPr>
          <p:nvPr>
            <p:ph type="dt" idx="1"/>
          </p:nvPr>
        </p:nvSpPr>
        <p:spPr bwMode="auto">
          <a:xfrm>
            <a:off x="3970735" y="2"/>
            <a:ext cx="3038145" cy="462720"/>
          </a:xfrm>
          <a:prstGeom prst="rect">
            <a:avLst/>
          </a:prstGeom>
          <a:noFill/>
          <a:ln w="9525">
            <a:noFill/>
            <a:miter lim="800000"/>
            <a:headEnd/>
            <a:tailEnd/>
          </a:ln>
        </p:spPr>
        <p:txBody>
          <a:bodyPr vert="horz" wrap="square" lIns="92286" tIns="46143" rIns="92286" bIns="46143" numCol="1" anchor="t" anchorCtr="0" compatLnSpc="1">
            <a:prstTxWarp prst="textNoShape">
              <a:avLst/>
            </a:prstTxWarp>
          </a:bodyPr>
          <a:lstStyle>
            <a:lvl1pPr algn="r" defTabSz="923093">
              <a:defRPr sz="1100">
                <a:latin typeface="Arial" charset="0"/>
              </a:defRPr>
            </a:lvl1pPr>
          </a:lstStyle>
          <a:p>
            <a:endParaRPr lang="en-US"/>
          </a:p>
        </p:txBody>
      </p:sp>
      <p:sp>
        <p:nvSpPr>
          <p:cNvPr id="27652" name="Rectangle 4"/>
          <p:cNvSpPr>
            <a:spLocks noGrp="1" noRot="1" noChangeAspect="1" noChangeArrowheads="1" noTextEdit="1"/>
          </p:cNvSpPr>
          <p:nvPr>
            <p:ph type="sldImg" idx="2"/>
          </p:nvPr>
        </p:nvSpPr>
        <p:spPr bwMode="auto">
          <a:xfrm>
            <a:off x="1195388" y="692150"/>
            <a:ext cx="4621212" cy="3465513"/>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701347" y="4387443"/>
            <a:ext cx="5609233" cy="4156845"/>
          </a:xfrm>
          <a:prstGeom prst="rect">
            <a:avLst/>
          </a:prstGeom>
          <a:noFill/>
          <a:ln w="9525">
            <a:noFill/>
            <a:miter lim="800000"/>
            <a:headEnd/>
            <a:tailEnd/>
          </a:ln>
        </p:spPr>
        <p:txBody>
          <a:bodyPr vert="horz" wrap="square" lIns="92286" tIns="46143" rIns="92286" bIns="4614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p:cNvSpPr>
            <a:spLocks noGrp="1" noChangeArrowheads="1"/>
          </p:cNvSpPr>
          <p:nvPr>
            <p:ph type="ftr" sz="quarter" idx="4"/>
          </p:nvPr>
        </p:nvSpPr>
        <p:spPr bwMode="auto">
          <a:xfrm>
            <a:off x="1" y="8771830"/>
            <a:ext cx="3038145" cy="462720"/>
          </a:xfrm>
          <a:prstGeom prst="rect">
            <a:avLst/>
          </a:prstGeom>
          <a:noFill/>
          <a:ln w="9525">
            <a:noFill/>
            <a:miter lim="800000"/>
            <a:headEnd/>
            <a:tailEnd/>
          </a:ln>
        </p:spPr>
        <p:txBody>
          <a:bodyPr vert="horz" wrap="square" lIns="92286" tIns="46143" rIns="92286" bIns="46143" numCol="1" anchor="b" anchorCtr="0" compatLnSpc="1">
            <a:prstTxWarp prst="textNoShape">
              <a:avLst/>
            </a:prstTxWarp>
          </a:bodyPr>
          <a:lstStyle>
            <a:lvl1pPr defTabSz="923093">
              <a:defRPr sz="1100">
                <a:latin typeface="Arial" charset="0"/>
              </a:defRPr>
            </a:lvl1pPr>
          </a:lstStyle>
          <a:p>
            <a:endParaRPr lang="en-US"/>
          </a:p>
        </p:txBody>
      </p:sp>
      <p:sp>
        <p:nvSpPr>
          <p:cNvPr id="32775" name="Rectangle 7"/>
          <p:cNvSpPr>
            <a:spLocks noGrp="1" noChangeArrowheads="1"/>
          </p:cNvSpPr>
          <p:nvPr>
            <p:ph type="sldNum" sz="quarter" idx="5"/>
          </p:nvPr>
        </p:nvSpPr>
        <p:spPr bwMode="auto">
          <a:xfrm>
            <a:off x="3970735" y="8771830"/>
            <a:ext cx="3038145" cy="462720"/>
          </a:xfrm>
          <a:prstGeom prst="rect">
            <a:avLst/>
          </a:prstGeom>
          <a:noFill/>
          <a:ln w="9525">
            <a:noFill/>
            <a:miter lim="800000"/>
            <a:headEnd/>
            <a:tailEnd/>
          </a:ln>
        </p:spPr>
        <p:txBody>
          <a:bodyPr vert="horz" wrap="square" lIns="92286" tIns="46143" rIns="92286" bIns="46143" numCol="1" anchor="b" anchorCtr="0" compatLnSpc="1">
            <a:prstTxWarp prst="textNoShape">
              <a:avLst/>
            </a:prstTxWarp>
          </a:bodyPr>
          <a:lstStyle>
            <a:lvl1pPr algn="r" defTabSz="923093">
              <a:defRPr sz="1100">
                <a:latin typeface="Arial" charset="0"/>
              </a:defRPr>
            </a:lvl1pPr>
          </a:lstStyle>
          <a:p>
            <a:fld id="{852237C4-BF96-4E80-B42C-D4AF7E851DD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 water is pumped to high pressure (2) and then flows into a boiler, where  (step 2-3) heat is added at constant pressure. At point 3, the steam hits the turbine, where is expands adiabatically, cools, and ends up at the original low pressure (4). The partially condensed fluid is cooled further in a condenser (a network of pipes in good thermal contact with the low-temperature reservoir.</a:t>
            </a:r>
          </a:p>
        </p:txBody>
      </p:sp>
      <p:sp>
        <p:nvSpPr>
          <p:cNvPr id="4" name="Slide Number Placeholder 3"/>
          <p:cNvSpPr>
            <a:spLocks noGrp="1"/>
          </p:cNvSpPr>
          <p:nvPr>
            <p:ph type="sldNum" sz="quarter" idx="10"/>
          </p:nvPr>
        </p:nvSpPr>
        <p:spPr/>
        <p:txBody>
          <a:bodyPr/>
          <a:lstStyle/>
          <a:p>
            <a:fld id="{203ED779-3372-4C51-A902-CA96D9B9B420}" type="slidenum">
              <a:rPr lang="en-US" smtClean="0"/>
              <a:t>1</a:t>
            </a:fld>
            <a:endParaRPr lang="en-US"/>
          </a:p>
        </p:txBody>
      </p:sp>
    </p:spTree>
    <p:extLst>
      <p:ext uri="{BB962C8B-B14F-4D97-AF65-F5344CB8AC3E}">
        <p14:creationId xmlns:p14="http://schemas.microsoft.com/office/powerpoint/2010/main" val="2132546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45A0E14-2D95-47E4-B943-5DBDA35AF44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B63752E-6C9A-4E27-B4E9-6B0CC60D802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F0EAB65-1FD7-4D83-88A2-B8DC0C3C7F1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9180C6A-A409-4A38-A466-B617495E2B6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9AA9BDD-6C82-461D-8775-09401B2776C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CBB1FA7-1178-4368-81E4-7C276949302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D78C9832-92E6-486A-8249-8A0D70D47B9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CB9BF471-09BC-4892-A405-9C7938BDE10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62536B48-D4F4-4915-817E-481BE11E38F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4C7E551-B4FB-4BD4-A1E2-04AC09280BF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2B4CFA9-F17B-4BC1-B083-5BDB278F7B8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741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fld id="{D83B7CF2-99BC-4865-AF9F-C9E2AA783A3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3.png"/><Relationship Id="rId7" Type="http://schemas.openxmlformats.org/officeDocument/2006/relationships/image" Target="../media/image36.png"/><Relationship Id="rId2" Type="http://schemas.openxmlformats.org/officeDocument/2006/relationships/image" Target="../media/image32.png"/><Relationship Id="rId1" Type="http://schemas.openxmlformats.org/officeDocument/2006/relationships/slideLayout" Target="../slideLayouts/slideLayout7.xml"/><Relationship Id="rId6" Type="http://schemas.openxmlformats.org/officeDocument/2006/relationships/image" Target="../media/image280.png"/><Relationship Id="rId5" Type="http://schemas.openxmlformats.org/officeDocument/2006/relationships/image" Target="../media/image35.png"/><Relationship Id="rId10" Type="http://schemas.openxmlformats.org/officeDocument/2006/relationships/image" Target="../media/image38.png"/><Relationship Id="rId4" Type="http://schemas.openxmlformats.org/officeDocument/2006/relationships/image" Target="../media/image34.png"/><Relationship Id="rId9" Type="http://schemas.openxmlformats.org/officeDocument/2006/relationships/image" Target="../media/image39.pn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8" Type="http://schemas.openxmlformats.org/officeDocument/2006/relationships/image" Target="../media/image46.png"/><Relationship Id="rId7" Type="http://schemas.openxmlformats.org/officeDocument/2006/relationships/image" Target="../media/image45.pn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44.png"/><Relationship Id="rId5" Type="http://schemas.openxmlformats.org/officeDocument/2006/relationships/image" Target="../media/image43.png"/><Relationship Id="rId10" Type="http://schemas.openxmlformats.org/officeDocument/2006/relationships/image" Target="../media/image6.wmf"/><Relationship Id="rId4" Type="http://schemas.openxmlformats.org/officeDocument/2006/relationships/image" Target="../media/image42.png"/><Relationship Id="rId9"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7.xml"/><Relationship Id="rId6" Type="http://schemas.openxmlformats.org/officeDocument/2006/relationships/image" Target="../media/image52.png"/><Relationship Id="rId5" Type="http://schemas.openxmlformats.org/officeDocument/2006/relationships/image" Target="../media/image14.png"/><Relationship Id="rId4" Type="http://schemas.openxmlformats.org/officeDocument/2006/relationships/image" Target="../media/image50.png"/></Relationships>
</file>

<file path=ppt/slides/_rels/slide7.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png"/><Relationship Id="rId2" Type="http://schemas.openxmlformats.org/officeDocument/2006/relationships/image" Target="../media/image140.png"/><Relationship Id="rId1" Type="http://schemas.openxmlformats.org/officeDocument/2006/relationships/slideLayout" Target="../slideLayouts/slideLayout7.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 Id="rId14" Type="http://schemas.openxmlformats.org/officeDocument/2006/relationships/image" Target="../media/image26.png"/></Relationships>
</file>

<file path=ppt/slides/_rels/slide8.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28.png"/><Relationship Id="rId7" Type="http://schemas.openxmlformats.org/officeDocument/2006/relationships/image" Target="../media/image40.png"/><Relationship Id="rId2" Type="http://schemas.openxmlformats.org/officeDocument/2006/relationships/image" Target="../media/image27.png"/><Relationship Id="rId1" Type="http://schemas.openxmlformats.org/officeDocument/2006/relationships/slideLayout" Target="../slideLayouts/slideLayout7.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 Id="rId9" Type="http://schemas.openxmlformats.org/officeDocument/2006/relationships/image" Target="../media/image47.png"/></Relationships>
</file>

<file path=ppt/slides/_rels/slide9.xml.rels><?xml version="1.0" encoding="UTF-8" standalone="yes"?>
<Relationships xmlns="http://schemas.openxmlformats.org/package/2006/relationships"><Relationship Id="rId8" Type="http://schemas.openxmlformats.org/officeDocument/2006/relationships/image" Target="../media/image410.png"/><Relationship Id="rId3" Type="http://schemas.openxmlformats.org/officeDocument/2006/relationships/image" Target="../media/image281.png"/><Relationship Id="rId7" Type="http://schemas.openxmlformats.org/officeDocument/2006/relationships/image" Target="../media/image400.png"/><Relationship Id="rId2" Type="http://schemas.openxmlformats.org/officeDocument/2006/relationships/image" Target="../media/image48.jpeg"/><Relationship Id="rId1" Type="http://schemas.openxmlformats.org/officeDocument/2006/relationships/slideLayout" Target="../slideLayouts/slideLayout7.xml"/><Relationship Id="rId6" Type="http://schemas.openxmlformats.org/officeDocument/2006/relationships/image" Target="../media/image310.png"/><Relationship Id="rId5" Type="http://schemas.openxmlformats.org/officeDocument/2006/relationships/image" Target="../media/image51.png"/><Relationship Id="rId4" Type="http://schemas.openxmlformats.org/officeDocument/2006/relationships/image" Target="../media/image290.png"/><Relationship Id="rId9" Type="http://schemas.openxmlformats.org/officeDocument/2006/relationships/image" Target="../media/image47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1964739" y="91556"/>
            <a:ext cx="5244391" cy="533400"/>
          </a:xfrm>
          <a:solidFill>
            <a:srgbClr val="0000FF"/>
          </a:solidFill>
        </p:spPr>
        <p:txBody>
          <a:bodyPr/>
          <a:lstStyle/>
          <a:p>
            <a:pPr eaLnBrk="1" hangingPunct="1"/>
            <a:r>
              <a:rPr lang="en-US" sz="2400" b="1" dirty="0">
                <a:solidFill>
                  <a:schemeClr val="bg1"/>
                </a:solidFill>
                <a:latin typeface="Times New Roman" panose="02020603050405020304" pitchFamily="18" charset="0"/>
                <a:cs typeface="Times New Roman" panose="02020603050405020304" pitchFamily="18" charset="0"/>
              </a:rPr>
              <a:t>Steam engine (Rankine cycle)</a:t>
            </a:r>
          </a:p>
        </p:txBody>
      </p:sp>
      <p:grpSp>
        <p:nvGrpSpPr>
          <p:cNvPr id="10" name="Group 9">
            <a:extLst>
              <a:ext uri="{FF2B5EF4-FFF2-40B4-BE49-F238E27FC236}">
                <a16:creationId xmlns:a16="http://schemas.microsoft.com/office/drawing/2014/main" id="{5ECA4EBC-BFA3-4DAD-AE4C-8BC1919BD972}"/>
              </a:ext>
            </a:extLst>
          </p:cNvPr>
          <p:cNvGrpSpPr/>
          <p:nvPr/>
        </p:nvGrpSpPr>
        <p:grpSpPr>
          <a:xfrm>
            <a:off x="3774216" y="1424383"/>
            <a:ext cx="5083270" cy="2839075"/>
            <a:chOff x="3630930" y="991563"/>
            <a:chExt cx="5083270" cy="2839075"/>
          </a:xfrm>
        </p:grpSpPr>
        <p:grpSp>
          <p:nvGrpSpPr>
            <p:cNvPr id="9" name="Group 8">
              <a:extLst>
                <a:ext uri="{FF2B5EF4-FFF2-40B4-BE49-F238E27FC236}">
                  <a16:creationId xmlns:a16="http://schemas.microsoft.com/office/drawing/2014/main" id="{4DC0568D-917C-4FBE-8B45-C5C70DA6E217}"/>
                </a:ext>
              </a:extLst>
            </p:cNvPr>
            <p:cNvGrpSpPr/>
            <p:nvPr/>
          </p:nvGrpSpPr>
          <p:grpSpPr>
            <a:xfrm>
              <a:off x="3630930" y="2048709"/>
              <a:ext cx="4411345" cy="1781929"/>
              <a:chOff x="3630930" y="2048709"/>
              <a:chExt cx="4411345" cy="1781929"/>
            </a:xfrm>
          </p:grpSpPr>
          <p:sp>
            <p:nvSpPr>
              <p:cNvPr id="57374" name="Rectangle 12"/>
              <p:cNvSpPr>
                <a:spLocks noChangeArrowheads="1"/>
              </p:cNvSpPr>
              <p:nvPr/>
            </p:nvSpPr>
            <p:spPr bwMode="auto">
              <a:xfrm>
                <a:off x="7697788" y="3430588"/>
                <a:ext cx="344487" cy="400050"/>
              </a:xfrm>
              <a:prstGeom prst="rect">
                <a:avLst/>
              </a:prstGeom>
              <a:noFill/>
              <a:ln w="9525">
                <a:noFill/>
                <a:miter lim="800000"/>
                <a:headEnd/>
                <a:tailEnd/>
              </a:ln>
            </p:spPr>
            <p:txBody>
              <a:bodyPr wrap="none">
                <a:spAutoFit/>
              </a:bodyPr>
              <a:lstStyle/>
              <a:p>
                <a:r>
                  <a:rPr lang="en-US" sz="1600" b="1" i="1">
                    <a:latin typeface="Arial" charset="0"/>
                  </a:rPr>
                  <a:t>V</a:t>
                </a:r>
              </a:p>
            </p:txBody>
          </p:sp>
          <p:sp>
            <p:nvSpPr>
              <p:cNvPr id="57388" name="Rectangle 40"/>
              <p:cNvSpPr>
                <a:spLocks noChangeArrowheads="1"/>
              </p:cNvSpPr>
              <p:nvPr/>
            </p:nvSpPr>
            <p:spPr bwMode="auto">
              <a:xfrm>
                <a:off x="6519673" y="3383249"/>
                <a:ext cx="1019831" cy="307777"/>
              </a:xfrm>
              <a:prstGeom prst="rect">
                <a:avLst/>
              </a:prstGeom>
              <a:noFill/>
              <a:ln w="9525">
                <a:noFill/>
                <a:miter lim="800000"/>
                <a:headEnd/>
                <a:tailEnd/>
              </a:ln>
            </p:spPr>
            <p:txBody>
              <a:bodyPr wrap="none">
                <a:spAutoFit/>
              </a:bodyPr>
              <a:lstStyle/>
              <a:p>
                <a:r>
                  <a:rPr lang="en-US" sz="1400" dirty="0">
                    <a:latin typeface="Arial" charset="0"/>
                  </a:rPr>
                  <a:t>condenser</a:t>
                </a:r>
              </a:p>
            </p:txBody>
          </p:sp>
          <p:sp>
            <p:nvSpPr>
              <p:cNvPr id="57398" name="Rectangle 98"/>
              <p:cNvSpPr>
                <a:spLocks noChangeArrowheads="1"/>
              </p:cNvSpPr>
              <p:nvPr/>
            </p:nvSpPr>
            <p:spPr bwMode="auto">
              <a:xfrm>
                <a:off x="3630930" y="2048709"/>
                <a:ext cx="776128" cy="369332"/>
              </a:xfrm>
              <a:prstGeom prst="rect">
                <a:avLst/>
              </a:prstGeom>
              <a:noFill/>
              <a:ln w="9525">
                <a:noFill/>
                <a:miter lim="800000"/>
                <a:headEnd/>
                <a:tailEnd/>
              </a:ln>
            </p:spPr>
            <p:txBody>
              <a:bodyPr wrap="square">
                <a:spAutoFit/>
              </a:bodyPr>
              <a:lstStyle/>
              <a:p>
                <a:r>
                  <a:rPr lang="en-US" dirty="0"/>
                  <a:t>Pump</a:t>
                </a:r>
              </a:p>
            </p:txBody>
          </p:sp>
        </p:grpSp>
        <p:grpSp>
          <p:nvGrpSpPr>
            <p:cNvPr id="6" name="Group 5">
              <a:extLst>
                <a:ext uri="{FF2B5EF4-FFF2-40B4-BE49-F238E27FC236}">
                  <a16:creationId xmlns:a16="http://schemas.microsoft.com/office/drawing/2014/main" id="{84D60914-4D8E-4E14-9864-AE49393199E4}"/>
                </a:ext>
              </a:extLst>
            </p:cNvPr>
            <p:cNvGrpSpPr/>
            <p:nvPr/>
          </p:nvGrpSpPr>
          <p:grpSpPr>
            <a:xfrm>
              <a:off x="4162425" y="991563"/>
              <a:ext cx="4551775" cy="2564387"/>
              <a:chOff x="4160838" y="990600"/>
              <a:chExt cx="4551775" cy="2564387"/>
            </a:xfrm>
          </p:grpSpPr>
          <p:sp>
            <p:nvSpPr>
              <p:cNvPr id="31" name="Freeform 30"/>
              <p:cNvSpPr/>
              <p:nvPr/>
            </p:nvSpPr>
            <p:spPr>
              <a:xfrm>
                <a:off x="4568825" y="1352550"/>
                <a:ext cx="2933700" cy="2066925"/>
              </a:xfrm>
              <a:custGeom>
                <a:avLst/>
                <a:gdLst>
                  <a:gd name="connsiteX0" fmla="*/ 594360 w 2717800"/>
                  <a:gd name="connsiteY0" fmla="*/ 0 h 1742440"/>
                  <a:gd name="connsiteX1" fmla="*/ 589280 w 2717800"/>
                  <a:gd name="connsiteY1" fmla="*/ 233680 h 1742440"/>
                  <a:gd name="connsiteX2" fmla="*/ 574040 w 2717800"/>
                  <a:gd name="connsiteY2" fmla="*/ 457200 h 1742440"/>
                  <a:gd name="connsiteX3" fmla="*/ 548640 w 2717800"/>
                  <a:gd name="connsiteY3" fmla="*/ 660400 h 1742440"/>
                  <a:gd name="connsiteX4" fmla="*/ 487680 w 2717800"/>
                  <a:gd name="connsiteY4" fmla="*/ 985520 h 1742440"/>
                  <a:gd name="connsiteX5" fmla="*/ 416560 w 2717800"/>
                  <a:gd name="connsiteY5" fmla="*/ 1320800 h 1742440"/>
                  <a:gd name="connsiteX6" fmla="*/ 314960 w 2717800"/>
                  <a:gd name="connsiteY6" fmla="*/ 1574800 h 1742440"/>
                  <a:gd name="connsiteX7" fmla="*/ 238760 w 2717800"/>
                  <a:gd name="connsiteY7" fmla="*/ 1656080 h 1742440"/>
                  <a:gd name="connsiteX8" fmla="*/ 157480 w 2717800"/>
                  <a:gd name="connsiteY8" fmla="*/ 1696720 h 1742440"/>
                  <a:gd name="connsiteX9" fmla="*/ 81280 w 2717800"/>
                  <a:gd name="connsiteY9" fmla="*/ 1727200 h 1742440"/>
                  <a:gd name="connsiteX10" fmla="*/ 0 w 2717800"/>
                  <a:gd name="connsiteY10" fmla="*/ 1742440 h 1742440"/>
                  <a:gd name="connsiteX11" fmla="*/ 2717800 w 2717800"/>
                  <a:gd name="connsiteY11" fmla="*/ 1742440 h 1742440"/>
                  <a:gd name="connsiteX12" fmla="*/ 2458720 w 2717800"/>
                  <a:gd name="connsiteY12" fmla="*/ 1656080 h 1742440"/>
                  <a:gd name="connsiteX13" fmla="*/ 2245360 w 2717800"/>
                  <a:gd name="connsiteY13" fmla="*/ 1569720 h 1742440"/>
                  <a:gd name="connsiteX14" fmla="*/ 2098040 w 2717800"/>
                  <a:gd name="connsiteY14" fmla="*/ 1483360 h 1742440"/>
                  <a:gd name="connsiteX15" fmla="*/ 2001520 w 2717800"/>
                  <a:gd name="connsiteY15" fmla="*/ 1407160 h 1742440"/>
                  <a:gd name="connsiteX16" fmla="*/ 1945640 w 2717800"/>
                  <a:gd name="connsiteY16" fmla="*/ 1336040 h 1742440"/>
                  <a:gd name="connsiteX17" fmla="*/ 1823720 w 2717800"/>
                  <a:gd name="connsiteY17" fmla="*/ 1214120 h 1742440"/>
                  <a:gd name="connsiteX18" fmla="*/ 1717040 w 2717800"/>
                  <a:gd name="connsiteY18" fmla="*/ 1082040 h 1742440"/>
                  <a:gd name="connsiteX19" fmla="*/ 1534160 w 2717800"/>
                  <a:gd name="connsiteY19" fmla="*/ 828040 h 1742440"/>
                  <a:gd name="connsiteX20" fmla="*/ 1412240 w 2717800"/>
                  <a:gd name="connsiteY20" fmla="*/ 624840 h 1742440"/>
                  <a:gd name="connsiteX21" fmla="*/ 1254760 w 2717800"/>
                  <a:gd name="connsiteY21" fmla="*/ 269240 h 1742440"/>
                  <a:gd name="connsiteX22" fmla="*/ 1173480 w 2717800"/>
                  <a:gd name="connsiteY22" fmla="*/ 0 h 1742440"/>
                  <a:gd name="connsiteX23" fmla="*/ 594360 w 2717800"/>
                  <a:gd name="connsiteY23" fmla="*/ 0 h 1742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717800" h="1742440">
                    <a:moveTo>
                      <a:pt x="594360" y="0"/>
                    </a:moveTo>
                    <a:lnTo>
                      <a:pt x="589280" y="233680"/>
                    </a:lnTo>
                    <a:lnTo>
                      <a:pt x="574040" y="457200"/>
                    </a:lnTo>
                    <a:lnTo>
                      <a:pt x="548640" y="660400"/>
                    </a:lnTo>
                    <a:lnTo>
                      <a:pt x="487680" y="985520"/>
                    </a:lnTo>
                    <a:lnTo>
                      <a:pt x="416560" y="1320800"/>
                    </a:lnTo>
                    <a:cubicBezTo>
                      <a:pt x="382100" y="1405227"/>
                      <a:pt x="314960" y="1483611"/>
                      <a:pt x="314960" y="1574800"/>
                    </a:cubicBezTo>
                    <a:lnTo>
                      <a:pt x="238760" y="1656080"/>
                    </a:lnTo>
                    <a:lnTo>
                      <a:pt x="157480" y="1696720"/>
                    </a:lnTo>
                    <a:lnTo>
                      <a:pt x="81280" y="1727200"/>
                    </a:lnTo>
                    <a:lnTo>
                      <a:pt x="0" y="1742440"/>
                    </a:lnTo>
                    <a:lnTo>
                      <a:pt x="2717800" y="1742440"/>
                    </a:lnTo>
                    <a:lnTo>
                      <a:pt x="2458720" y="1656080"/>
                    </a:lnTo>
                    <a:lnTo>
                      <a:pt x="2245360" y="1569720"/>
                    </a:lnTo>
                    <a:lnTo>
                      <a:pt x="2098040" y="1483360"/>
                    </a:lnTo>
                    <a:lnTo>
                      <a:pt x="2001520" y="1407160"/>
                    </a:lnTo>
                    <a:lnTo>
                      <a:pt x="1945640" y="1336040"/>
                    </a:lnTo>
                    <a:lnTo>
                      <a:pt x="1823720" y="1214120"/>
                    </a:lnTo>
                    <a:lnTo>
                      <a:pt x="1717040" y="1082040"/>
                    </a:lnTo>
                    <a:lnTo>
                      <a:pt x="1534160" y="828040"/>
                    </a:lnTo>
                    <a:lnTo>
                      <a:pt x="1412240" y="624840"/>
                    </a:lnTo>
                    <a:lnTo>
                      <a:pt x="1254760" y="269240"/>
                    </a:lnTo>
                    <a:lnTo>
                      <a:pt x="1173480" y="0"/>
                    </a:lnTo>
                    <a:lnTo>
                      <a:pt x="594360" y="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32" name="Freeform 31"/>
              <p:cNvSpPr/>
              <p:nvPr/>
            </p:nvSpPr>
            <p:spPr>
              <a:xfrm>
                <a:off x="4568825" y="1352550"/>
                <a:ext cx="657225" cy="2065338"/>
              </a:xfrm>
              <a:custGeom>
                <a:avLst/>
                <a:gdLst>
                  <a:gd name="connsiteX0" fmla="*/ 805543 w 805543"/>
                  <a:gd name="connsiteY0" fmla="*/ 0 h 1785257"/>
                  <a:gd name="connsiteX1" fmla="*/ 794657 w 805543"/>
                  <a:gd name="connsiteY1" fmla="*/ 370114 h 1785257"/>
                  <a:gd name="connsiteX2" fmla="*/ 751114 w 805543"/>
                  <a:gd name="connsiteY2" fmla="*/ 653143 h 1785257"/>
                  <a:gd name="connsiteX3" fmla="*/ 674914 w 805543"/>
                  <a:gd name="connsiteY3" fmla="*/ 957943 h 1785257"/>
                  <a:gd name="connsiteX4" fmla="*/ 587829 w 805543"/>
                  <a:gd name="connsiteY4" fmla="*/ 1273629 h 1785257"/>
                  <a:gd name="connsiteX5" fmla="*/ 522514 w 805543"/>
                  <a:gd name="connsiteY5" fmla="*/ 1447800 h 1785257"/>
                  <a:gd name="connsiteX6" fmla="*/ 446314 w 805543"/>
                  <a:gd name="connsiteY6" fmla="*/ 1589314 h 1785257"/>
                  <a:gd name="connsiteX7" fmla="*/ 370114 w 805543"/>
                  <a:gd name="connsiteY7" fmla="*/ 1676400 h 1785257"/>
                  <a:gd name="connsiteX8" fmla="*/ 261257 w 805543"/>
                  <a:gd name="connsiteY8" fmla="*/ 1730829 h 1785257"/>
                  <a:gd name="connsiteX9" fmla="*/ 130629 w 805543"/>
                  <a:gd name="connsiteY9" fmla="*/ 1774372 h 1785257"/>
                  <a:gd name="connsiteX10" fmla="*/ 0 w 805543"/>
                  <a:gd name="connsiteY10" fmla="*/ 1785257 h 1785257"/>
                  <a:gd name="connsiteX11" fmla="*/ 0 w 805543"/>
                  <a:gd name="connsiteY11" fmla="*/ 10886 h 1785257"/>
                  <a:gd name="connsiteX12" fmla="*/ 805543 w 805543"/>
                  <a:gd name="connsiteY12" fmla="*/ 0 h 1785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05543" h="1785257">
                    <a:moveTo>
                      <a:pt x="805543" y="0"/>
                    </a:moveTo>
                    <a:lnTo>
                      <a:pt x="794657" y="370114"/>
                    </a:lnTo>
                    <a:lnTo>
                      <a:pt x="751114" y="653143"/>
                    </a:lnTo>
                    <a:lnTo>
                      <a:pt x="674914" y="957943"/>
                    </a:lnTo>
                    <a:lnTo>
                      <a:pt x="587829" y="1273629"/>
                    </a:lnTo>
                    <a:lnTo>
                      <a:pt x="522514" y="1447800"/>
                    </a:lnTo>
                    <a:lnTo>
                      <a:pt x="446314" y="1589314"/>
                    </a:lnTo>
                    <a:lnTo>
                      <a:pt x="370114" y="1676400"/>
                    </a:lnTo>
                    <a:lnTo>
                      <a:pt x="261257" y="1730829"/>
                    </a:lnTo>
                    <a:lnTo>
                      <a:pt x="130629" y="1774372"/>
                    </a:lnTo>
                    <a:lnTo>
                      <a:pt x="0" y="1785257"/>
                    </a:lnTo>
                    <a:lnTo>
                      <a:pt x="0" y="10886"/>
                    </a:lnTo>
                    <a:lnTo>
                      <a:pt x="805543" y="0"/>
                    </a:ln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57371" name="Line 9"/>
              <p:cNvSpPr>
                <a:spLocks noChangeShapeType="1"/>
              </p:cNvSpPr>
              <p:nvPr/>
            </p:nvSpPr>
            <p:spPr bwMode="auto">
              <a:xfrm flipV="1">
                <a:off x="4572000" y="990600"/>
                <a:ext cx="0" cy="2439988"/>
              </a:xfrm>
              <a:prstGeom prst="line">
                <a:avLst/>
              </a:prstGeom>
              <a:noFill/>
              <a:ln w="9525">
                <a:solidFill>
                  <a:schemeClr val="tx1"/>
                </a:solidFill>
                <a:round/>
                <a:headEnd/>
                <a:tailEnd type="triangle" w="med" len="med"/>
              </a:ln>
            </p:spPr>
            <p:txBody>
              <a:bodyPr/>
              <a:lstStyle/>
              <a:p>
                <a:endParaRPr lang="en-US"/>
              </a:p>
            </p:txBody>
          </p:sp>
          <p:sp>
            <p:nvSpPr>
              <p:cNvPr id="57372" name="Line 10"/>
              <p:cNvSpPr>
                <a:spLocks noChangeShapeType="1"/>
              </p:cNvSpPr>
              <p:nvPr/>
            </p:nvSpPr>
            <p:spPr bwMode="auto">
              <a:xfrm>
                <a:off x="4572000" y="3430588"/>
                <a:ext cx="3454400" cy="0"/>
              </a:xfrm>
              <a:prstGeom prst="line">
                <a:avLst/>
              </a:prstGeom>
              <a:noFill/>
              <a:ln w="9525">
                <a:solidFill>
                  <a:schemeClr val="tx1"/>
                </a:solidFill>
                <a:round/>
                <a:headEnd/>
                <a:tailEnd type="triangle" w="med" len="med"/>
              </a:ln>
            </p:spPr>
            <p:txBody>
              <a:bodyPr/>
              <a:lstStyle/>
              <a:p>
                <a:endParaRPr lang="en-US"/>
              </a:p>
            </p:txBody>
          </p:sp>
          <p:sp>
            <p:nvSpPr>
              <p:cNvPr id="57373" name="Rectangle 11"/>
              <p:cNvSpPr>
                <a:spLocks noChangeArrowheads="1"/>
              </p:cNvSpPr>
              <p:nvPr/>
            </p:nvSpPr>
            <p:spPr bwMode="auto">
              <a:xfrm>
                <a:off x="4160838" y="1081088"/>
                <a:ext cx="344487" cy="398462"/>
              </a:xfrm>
              <a:prstGeom prst="rect">
                <a:avLst/>
              </a:prstGeom>
              <a:noFill/>
              <a:ln w="9525">
                <a:noFill/>
                <a:miter lim="800000"/>
                <a:headEnd/>
                <a:tailEnd/>
              </a:ln>
            </p:spPr>
            <p:txBody>
              <a:bodyPr wrap="none">
                <a:spAutoFit/>
              </a:bodyPr>
              <a:lstStyle/>
              <a:p>
                <a:r>
                  <a:rPr lang="en-US" sz="1600" b="1" i="1">
                    <a:latin typeface="Arial" charset="0"/>
                  </a:rPr>
                  <a:t>P</a:t>
                </a:r>
              </a:p>
            </p:txBody>
          </p:sp>
          <p:sp>
            <p:nvSpPr>
              <p:cNvPr id="57375" name="Rectangle 15"/>
              <p:cNvSpPr>
                <a:spLocks noChangeArrowheads="1"/>
              </p:cNvSpPr>
              <p:nvPr/>
            </p:nvSpPr>
            <p:spPr bwMode="auto">
              <a:xfrm>
                <a:off x="4568825" y="1352550"/>
                <a:ext cx="748923" cy="369332"/>
              </a:xfrm>
              <a:prstGeom prst="rect">
                <a:avLst/>
              </a:prstGeom>
              <a:noFill/>
              <a:ln w="9525">
                <a:noFill/>
                <a:miter lim="800000"/>
                <a:headEnd/>
                <a:tailEnd/>
              </a:ln>
            </p:spPr>
            <p:txBody>
              <a:bodyPr wrap="none">
                <a:spAutoFit/>
              </a:bodyPr>
              <a:lstStyle/>
              <a:p>
                <a:r>
                  <a:rPr lang="en-US" b="1" dirty="0">
                    <a:solidFill>
                      <a:srgbClr val="0033CC"/>
                    </a:solidFill>
                    <a:cs typeface="Times New Roman" panose="02020603050405020304" pitchFamily="18" charset="0"/>
                  </a:rPr>
                  <a:t>water</a:t>
                </a:r>
              </a:p>
            </p:txBody>
          </p:sp>
          <p:sp>
            <p:nvSpPr>
              <p:cNvPr id="57376" name="Rectangle 17"/>
              <p:cNvSpPr>
                <a:spLocks noChangeArrowheads="1"/>
              </p:cNvSpPr>
              <p:nvPr/>
            </p:nvSpPr>
            <p:spPr bwMode="auto">
              <a:xfrm>
                <a:off x="6972301" y="2838450"/>
                <a:ext cx="950912" cy="369332"/>
              </a:xfrm>
              <a:prstGeom prst="rect">
                <a:avLst/>
              </a:prstGeom>
              <a:noFill/>
              <a:ln w="9525">
                <a:noFill/>
                <a:miter lim="800000"/>
                <a:headEnd/>
                <a:tailEnd/>
              </a:ln>
            </p:spPr>
            <p:txBody>
              <a:bodyPr wrap="square">
                <a:spAutoFit/>
              </a:bodyPr>
              <a:lstStyle/>
              <a:p>
                <a:r>
                  <a:rPr lang="en-US" b="1" dirty="0">
                    <a:solidFill>
                      <a:srgbClr val="0033CC"/>
                    </a:solidFill>
                    <a:cs typeface="Times New Roman" panose="02020603050405020304" pitchFamily="18" charset="0"/>
                  </a:rPr>
                  <a:t>steam</a:t>
                </a:r>
              </a:p>
            </p:txBody>
          </p:sp>
          <p:sp>
            <p:nvSpPr>
              <p:cNvPr id="57377" name="Rectangle 26"/>
              <p:cNvSpPr>
                <a:spLocks noChangeArrowheads="1"/>
              </p:cNvSpPr>
              <p:nvPr/>
            </p:nvSpPr>
            <p:spPr bwMode="auto">
              <a:xfrm>
                <a:off x="5095082" y="2794754"/>
                <a:ext cx="1316037" cy="646331"/>
              </a:xfrm>
              <a:prstGeom prst="rect">
                <a:avLst/>
              </a:prstGeom>
              <a:noFill/>
              <a:ln w="9525">
                <a:noFill/>
                <a:miter lim="800000"/>
                <a:headEnd/>
                <a:tailEnd/>
              </a:ln>
            </p:spPr>
            <p:txBody>
              <a:bodyPr>
                <a:spAutoFit/>
              </a:bodyPr>
              <a:lstStyle/>
              <a:p>
                <a:r>
                  <a:rPr lang="en-US" b="1" dirty="0">
                    <a:solidFill>
                      <a:srgbClr val="0033CC"/>
                    </a:solidFill>
                    <a:cs typeface="Times New Roman" panose="02020603050405020304" pitchFamily="18" charset="0"/>
                  </a:rPr>
                  <a:t>Water + steam</a:t>
                </a:r>
                <a:endParaRPr lang="en-US" b="1" dirty="0">
                  <a:cs typeface="Times New Roman" panose="02020603050405020304" pitchFamily="18" charset="0"/>
                </a:endParaRPr>
              </a:p>
            </p:txBody>
          </p:sp>
          <p:sp>
            <p:nvSpPr>
              <p:cNvPr id="57378" name="Freeform 27"/>
              <p:cNvSpPr>
                <a:spLocks/>
              </p:cNvSpPr>
              <p:nvPr/>
            </p:nvSpPr>
            <p:spPr bwMode="auto">
              <a:xfrm>
                <a:off x="6096000" y="1695450"/>
                <a:ext cx="328613" cy="1123950"/>
              </a:xfrm>
              <a:custGeom>
                <a:avLst/>
                <a:gdLst>
                  <a:gd name="T0" fmla="*/ 422306173 w 256"/>
                  <a:gd name="T1" fmla="*/ 2024295299 h 624"/>
                  <a:gd name="T2" fmla="*/ 184758800 w 256"/>
                  <a:gd name="T3" fmla="*/ 1090004572 h 624"/>
                  <a:gd name="T4" fmla="*/ 26394296 w 256"/>
                  <a:gd name="T5" fmla="*/ 311429604 h 624"/>
                  <a:gd name="T6" fmla="*/ 26394296 w 256"/>
                  <a:gd name="T7" fmla="*/ 0 h 624"/>
                  <a:gd name="T8" fmla="*/ 0 60000 65536"/>
                  <a:gd name="T9" fmla="*/ 0 60000 65536"/>
                  <a:gd name="T10" fmla="*/ 0 60000 65536"/>
                  <a:gd name="T11" fmla="*/ 0 60000 65536"/>
                  <a:gd name="T12" fmla="*/ 0 w 256"/>
                  <a:gd name="T13" fmla="*/ 0 h 624"/>
                  <a:gd name="T14" fmla="*/ 256 w 256"/>
                  <a:gd name="T15" fmla="*/ 624 h 624"/>
                </a:gdLst>
                <a:ahLst/>
                <a:cxnLst>
                  <a:cxn ang="T8">
                    <a:pos x="T0" y="T1"/>
                  </a:cxn>
                  <a:cxn ang="T9">
                    <a:pos x="T2" y="T3"/>
                  </a:cxn>
                  <a:cxn ang="T10">
                    <a:pos x="T4" y="T5"/>
                  </a:cxn>
                  <a:cxn ang="T11">
                    <a:pos x="T6" y="T7"/>
                  </a:cxn>
                </a:cxnLst>
                <a:rect l="T12" t="T13" r="T14" b="T15"/>
                <a:pathLst>
                  <a:path w="256" h="624">
                    <a:moveTo>
                      <a:pt x="256" y="624"/>
                    </a:moveTo>
                    <a:cubicBezTo>
                      <a:pt x="204" y="524"/>
                      <a:pt x="152" y="424"/>
                      <a:pt x="112" y="336"/>
                    </a:cubicBezTo>
                    <a:cubicBezTo>
                      <a:pt x="72" y="248"/>
                      <a:pt x="32" y="152"/>
                      <a:pt x="16" y="96"/>
                    </a:cubicBezTo>
                    <a:cubicBezTo>
                      <a:pt x="0" y="40"/>
                      <a:pt x="8" y="20"/>
                      <a:pt x="16" y="0"/>
                    </a:cubicBezTo>
                  </a:path>
                </a:pathLst>
              </a:custGeom>
              <a:noFill/>
              <a:ln w="25400">
                <a:solidFill>
                  <a:schemeClr val="tx1"/>
                </a:solidFill>
                <a:round/>
                <a:headEnd/>
                <a:tailEnd/>
              </a:ln>
            </p:spPr>
            <p:txBody>
              <a:bodyPr/>
              <a:lstStyle/>
              <a:p>
                <a:endParaRPr lang="en-US"/>
              </a:p>
            </p:txBody>
          </p:sp>
          <p:sp>
            <p:nvSpPr>
              <p:cNvPr id="57379" name="Rectangle 28"/>
              <p:cNvSpPr>
                <a:spLocks noChangeArrowheads="1"/>
              </p:cNvSpPr>
              <p:nvPr/>
            </p:nvSpPr>
            <p:spPr bwMode="auto">
              <a:xfrm>
                <a:off x="4651375" y="2708275"/>
                <a:ext cx="304800" cy="360363"/>
              </a:xfrm>
              <a:prstGeom prst="rect">
                <a:avLst/>
              </a:prstGeom>
              <a:noFill/>
              <a:ln w="9525">
                <a:noFill/>
                <a:miter lim="800000"/>
                <a:headEnd/>
                <a:tailEnd/>
              </a:ln>
            </p:spPr>
            <p:txBody>
              <a:bodyPr wrap="none">
                <a:spAutoFit/>
              </a:bodyPr>
              <a:lstStyle/>
              <a:p>
                <a:r>
                  <a:rPr lang="en-US" sz="1400" b="1">
                    <a:latin typeface="Arial" charset="0"/>
                  </a:rPr>
                  <a:t>1</a:t>
                </a:r>
              </a:p>
            </p:txBody>
          </p:sp>
          <p:sp>
            <p:nvSpPr>
              <p:cNvPr id="57380" name="Rectangle 29"/>
              <p:cNvSpPr>
                <a:spLocks noChangeArrowheads="1"/>
              </p:cNvSpPr>
              <p:nvPr/>
            </p:nvSpPr>
            <p:spPr bwMode="auto">
              <a:xfrm>
                <a:off x="4651375" y="1712913"/>
                <a:ext cx="304800" cy="361950"/>
              </a:xfrm>
              <a:prstGeom prst="rect">
                <a:avLst/>
              </a:prstGeom>
              <a:noFill/>
              <a:ln w="9525">
                <a:noFill/>
                <a:miter lim="800000"/>
                <a:headEnd/>
                <a:tailEnd/>
              </a:ln>
            </p:spPr>
            <p:txBody>
              <a:bodyPr wrap="none">
                <a:spAutoFit/>
              </a:bodyPr>
              <a:lstStyle/>
              <a:p>
                <a:r>
                  <a:rPr lang="en-US" sz="1400" b="1">
                    <a:latin typeface="Arial" charset="0"/>
                  </a:rPr>
                  <a:t>2</a:t>
                </a:r>
              </a:p>
            </p:txBody>
          </p:sp>
          <p:sp>
            <p:nvSpPr>
              <p:cNvPr id="57381" name="Rectangle 30"/>
              <p:cNvSpPr>
                <a:spLocks noChangeArrowheads="1"/>
              </p:cNvSpPr>
              <p:nvPr/>
            </p:nvSpPr>
            <p:spPr bwMode="auto">
              <a:xfrm>
                <a:off x="6296025" y="1443038"/>
                <a:ext cx="304800" cy="360362"/>
              </a:xfrm>
              <a:prstGeom prst="rect">
                <a:avLst/>
              </a:prstGeom>
              <a:noFill/>
              <a:ln w="9525">
                <a:noFill/>
                <a:miter lim="800000"/>
                <a:headEnd/>
                <a:tailEnd/>
              </a:ln>
            </p:spPr>
            <p:txBody>
              <a:bodyPr wrap="none">
                <a:spAutoFit/>
              </a:bodyPr>
              <a:lstStyle/>
              <a:p>
                <a:r>
                  <a:rPr lang="en-US" sz="1400" b="1">
                    <a:latin typeface="Arial" charset="0"/>
                  </a:rPr>
                  <a:t>3</a:t>
                </a:r>
              </a:p>
            </p:txBody>
          </p:sp>
          <p:sp>
            <p:nvSpPr>
              <p:cNvPr id="57382" name="Rectangle 31"/>
              <p:cNvSpPr>
                <a:spLocks noChangeArrowheads="1"/>
              </p:cNvSpPr>
              <p:nvPr/>
            </p:nvSpPr>
            <p:spPr bwMode="auto">
              <a:xfrm>
                <a:off x="6400800" y="2895600"/>
                <a:ext cx="304800" cy="361950"/>
              </a:xfrm>
              <a:prstGeom prst="rect">
                <a:avLst/>
              </a:prstGeom>
              <a:noFill/>
              <a:ln w="9525">
                <a:noFill/>
                <a:miter lim="800000"/>
                <a:headEnd/>
                <a:tailEnd/>
              </a:ln>
            </p:spPr>
            <p:txBody>
              <a:bodyPr wrap="none">
                <a:spAutoFit/>
              </a:bodyPr>
              <a:lstStyle/>
              <a:p>
                <a:r>
                  <a:rPr lang="en-US" sz="1400" b="1">
                    <a:latin typeface="Arial" charset="0"/>
                  </a:rPr>
                  <a:t>4</a:t>
                </a:r>
              </a:p>
            </p:txBody>
          </p:sp>
          <p:sp>
            <p:nvSpPr>
              <p:cNvPr id="57383" name="Rectangle 32"/>
              <p:cNvSpPr>
                <a:spLocks noChangeArrowheads="1"/>
              </p:cNvSpPr>
              <p:nvPr/>
            </p:nvSpPr>
            <p:spPr bwMode="auto">
              <a:xfrm>
                <a:off x="6553200" y="2133600"/>
                <a:ext cx="2016899" cy="584775"/>
              </a:xfrm>
              <a:prstGeom prst="rect">
                <a:avLst/>
              </a:prstGeom>
              <a:noFill/>
              <a:ln w="9525">
                <a:noFill/>
                <a:miter lim="800000"/>
                <a:headEnd/>
                <a:tailEnd/>
              </a:ln>
            </p:spPr>
            <p:txBody>
              <a:bodyPr wrap="none">
                <a:spAutoFit/>
              </a:bodyPr>
              <a:lstStyle/>
              <a:p>
                <a:r>
                  <a:rPr lang="en-US" sz="1600" dirty="0">
                    <a:latin typeface="Arial" charset="0"/>
                  </a:rPr>
                  <a:t>Turbine</a:t>
                </a:r>
              </a:p>
              <a:p>
                <a:r>
                  <a:rPr lang="en-US" sz="1600" dirty="0">
                    <a:latin typeface="Arial" charset="0"/>
                  </a:rPr>
                  <a:t>Adiabatic expansion</a:t>
                </a:r>
              </a:p>
            </p:txBody>
          </p:sp>
          <p:sp>
            <p:nvSpPr>
              <p:cNvPr id="57384" name="Line 33"/>
              <p:cNvSpPr>
                <a:spLocks noChangeShapeType="1"/>
              </p:cNvSpPr>
              <p:nvPr/>
            </p:nvSpPr>
            <p:spPr bwMode="auto">
              <a:xfrm flipH="1">
                <a:off x="6324600" y="2362200"/>
                <a:ext cx="246063" cy="90488"/>
              </a:xfrm>
              <a:prstGeom prst="line">
                <a:avLst/>
              </a:prstGeom>
              <a:noFill/>
              <a:ln w="25400">
                <a:solidFill>
                  <a:srgbClr val="0000FF"/>
                </a:solidFill>
                <a:round/>
                <a:headEnd/>
                <a:tailEnd type="triangle" w="med" len="med"/>
              </a:ln>
            </p:spPr>
            <p:txBody>
              <a:bodyPr/>
              <a:lstStyle/>
              <a:p>
                <a:endParaRPr lang="en-US"/>
              </a:p>
            </p:txBody>
          </p:sp>
          <p:sp>
            <p:nvSpPr>
              <p:cNvPr id="57385" name="Rectangle 34"/>
              <p:cNvSpPr>
                <a:spLocks noChangeArrowheads="1"/>
              </p:cNvSpPr>
              <p:nvPr/>
            </p:nvSpPr>
            <p:spPr bwMode="auto">
              <a:xfrm>
                <a:off x="5143500" y="990600"/>
                <a:ext cx="708025" cy="338138"/>
              </a:xfrm>
              <a:prstGeom prst="rect">
                <a:avLst/>
              </a:prstGeom>
              <a:noFill/>
              <a:ln w="9525">
                <a:noFill/>
                <a:miter lim="800000"/>
                <a:headEnd/>
                <a:tailEnd/>
              </a:ln>
            </p:spPr>
            <p:txBody>
              <a:bodyPr wrap="none">
                <a:spAutoFit/>
              </a:bodyPr>
              <a:lstStyle/>
              <a:p>
                <a:r>
                  <a:rPr lang="en-US" sz="1600">
                    <a:latin typeface="Arial" charset="0"/>
                  </a:rPr>
                  <a:t>Boiler</a:t>
                </a:r>
              </a:p>
            </p:txBody>
          </p:sp>
          <p:sp>
            <p:nvSpPr>
              <p:cNvPr id="57386" name="Line 35"/>
              <p:cNvSpPr>
                <a:spLocks noChangeShapeType="1"/>
              </p:cNvSpPr>
              <p:nvPr/>
            </p:nvSpPr>
            <p:spPr bwMode="auto">
              <a:xfrm>
                <a:off x="5554663" y="1262063"/>
                <a:ext cx="50800" cy="450850"/>
              </a:xfrm>
              <a:prstGeom prst="line">
                <a:avLst/>
              </a:prstGeom>
              <a:noFill/>
              <a:ln w="25400">
                <a:solidFill>
                  <a:srgbClr val="0000FF"/>
                </a:solidFill>
                <a:round/>
                <a:headEnd/>
                <a:tailEnd type="triangle" w="med" len="med"/>
              </a:ln>
            </p:spPr>
            <p:txBody>
              <a:bodyPr/>
              <a:lstStyle/>
              <a:p>
                <a:endParaRPr lang="en-US"/>
              </a:p>
            </p:txBody>
          </p:sp>
          <p:sp>
            <p:nvSpPr>
              <p:cNvPr id="57387" name="Line 37"/>
              <p:cNvSpPr>
                <a:spLocks noChangeShapeType="1"/>
              </p:cNvSpPr>
              <p:nvPr/>
            </p:nvSpPr>
            <p:spPr bwMode="auto">
              <a:xfrm flipV="1">
                <a:off x="4378324" y="2255837"/>
                <a:ext cx="601664" cy="14287"/>
              </a:xfrm>
              <a:prstGeom prst="line">
                <a:avLst/>
              </a:prstGeom>
              <a:noFill/>
              <a:ln w="25400">
                <a:solidFill>
                  <a:srgbClr val="0000FF"/>
                </a:solidFill>
                <a:round/>
                <a:headEnd/>
                <a:tailEnd type="triangle" w="med" len="med"/>
              </a:ln>
            </p:spPr>
            <p:txBody>
              <a:bodyPr/>
              <a:lstStyle/>
              <a:p>
                <a:endParaRPr lang="en-US" dirty="0"/>
              </a:p>
            </p:txBody>
          </p:sp>
          <p:sp>
            <p:nvSpPr>
              <p:cNvPr id="57389" name="Line 41"/>
              <p:cNvSpPr>
                <a:spLocks noChangeShapeType="1"/>
              </p:cNvSpPr>
              <p:nvPr/>
            </p:nvSpPr>
            <p:spPr bwMode="auto">
              <a:xfrm flipH="1" flipV="1">
                <a:off x="6114889" y="2866518"/>
                <a:ext cx="455773" cy="688469"/>
              </a:xfrm>
              <a:prstGeom prst="line">
                <a:avLst/>
              </a:prstGeom>
              <a:noFill/>
              <a:ln w="25400">
                <a:solidFill>
                  <a:srgbClr val="0000FF"/>
                </a:solidFill>
                <a:round/>
                <a:headEnd/>
                <a:tailEnd type="triangle" w="med" len="med"/>
              </a:ln>
            </p:spPr>
            <p:txBody>
              <a:bodyPr/>
              <a:lstStyle/>
              <a:p>
                <a:endParaRPr lang="en-US" dirty="0"/>
              </a:p>
            </p:txBody>
          </p:sp>
          <p:sp>
            <p:nvSpPr>
              <p:cNvPr id="57390" name="Oval 45"/>
              <p:cNvSpPr>
                <a:spLocks noChangeArrowheads="1"/>
              </p:cNvSpPr>
              <p:nvPr/>
            </p:nvSpPr>
            <p:spPr bwMode="auto">
              <a:xfrm>
                <a:off x="6384925" y="2768600"/>
                <a:ext cx="82550" cy="9048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7391" name="Oval 47"/>
              <p:cNvSpPr>
                <a:spLocks noChangeArrowheads="1"/>
              </p:cNvSpPr>
              <p:nvPr/>
            </p:nvSpPr>
            <p:spPr bwMode="auto">
              <a:xfrm>
                <a:off x="4962525" y="1668463"/>
                <a:ext cx="82550" cy="9048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7392" name="Rectangle 49"/>
              <p:cNvSpPr>
                <a:spLocks noChangeArrowheads="1"/>
              </p:cNvSpPr>
              <p:nvPr/>
            </p:nvSpPr>
            <p:spPr bwMode="auto">
              <a:xfrm>
                <a:off x="7386224" y="1081088"/>
                <a:ext cx="1326389" cy="830997"/>
              </a:xfrm>
              <a:prstGeom prst="rect">
                <a:avLst/>
              </a:prstGeom>
              <a:noFill/>
              <a:ln w="9525">
                <a:noFill/>
                <a:miter lim="800000"/>
                <a:headEnd/>
                <a:tailEnd/>
              </a:ln>
            </p:spPr>
            <p:txBody>
              <a:bodyPr wrap="none">
                <a:spAutoFit/>
              </a:bodyPr>
              <a:lstStyle/>
              <a:p>
                <a:pPr algn="ctr"/>
                <a:r>
                  <a:rPr lang="en-US" sz="1600" dirty="0">
                    <a:latin typeface="Arial" charset="0"/>
                  </a:rPr>
                  <a:t>processes </a:t>
                </a:r>
              </a:p>
              <a:p>
                <a:pPr algn="ctr"/>
                <a:r>
                  <a:rPr lang="en-US" sz="1600" dirty="0">
                    <a:latin typeface="Arial" charset="0"/>
                  </a:rPr>
                  <a:t>at </a:t>
                </a:r>
                <a:r>
                  <a:rPr lang="en-US" sz="1600" b="1" i="1" dirty="0">
                    <a:latin typeface="Arial" charset="0"/>
                  </a:rPr>
                  <a:t>P </a:t>
                </a:r>
                <a:r>
                  <a:rPr lang="en-US" sz="1600" dirty="0">
                    <a:latin typeface="Arial" charset="0"/>
                  </a:rPr>
                  <a:t>= const,</a:t>
                </a:r>
              </a:p>
              <a:p>
                <a:pPr algn="ctr"/>
                <a:r>
                  <a:rPr lang="en-US" sz="1600" b="1" i="1" dirty="0">
                    <a:latin typeface="Arial" charset="0"/>
                    <a:sym typeface="Symbol" pitchFamily="18" charset="2"/>
                  </a:rPr>
                  <a:t></a:t>
                </a:r>
                <a:r>
                  <a:rPr lang="en-US" sz="500" b="1" i="1" dirty="0">
                    <a:latin typeface="Arial" charset="0"/>
                    <a:sym typeface="Symbol" pitchFamily="18" charset="2"/>
                  </a:rPr>
                  <a:t> </a:t>
                </a:r>
                <a:r>
                  <a:rPr lang="en-US" sz="1600" b="1" i="1" dirty="0">
                    <a:latin typeface="Arial" charset="0"/>
                  </a:rPr>
                  <a:t>Q = </a:t>
                </a:r>
                <a:r>
                  <a:rPr lang="en-US" sz="1600" b="1" i="1" dirty="0" err="1">
                    <a:latin typeface="Arial" charset="0"/>
                  </a:rPr>
                  <a:t>dH</a:t>
                </a:r>
                <a:endParaRPr lang="en-US" sz="1600" b="1" i="1" dirty="0">
                  <a:latin typeface="Arial" charset="0"/>
                </a:endParaRPr>
              </a:p>
            </p:txBody>
          </p:sp>
          <p:sp>
            <p:nvSpPr>
              <p:cNvPr id="57393" name="Freeform 50"/>
              <p:cNvSpPr>
                <a:spLocks/>
              </p:cNvSpPr>
              <p:nvPr/>
            </p:nvSpPr>
            <p:spPr bwMode="auto">
              <a:xfrm>
                <a:off x="5888038" y="1624013"/>
                <a:ext cx="1316037" cy="315912"/>
              </a:xfrm>
              <a:custGeom>
                <a:avLst/>
                <a:gdLst>
                  <a:gd name="T0" fmla="*/ 2147483647 w 768"/>
                  <a:gd name="T1" fmla="*/ 0 h 168"/>
                  <a:gd name="T2" fmla="*/ 1550325793 w 768"/>
                  <a:gd name="T3" fmla="*/ 509842529 h 168"/>
                  <a:gd name="T4" fmla="*/ 422816272 w 768"/>
                  <a:gd name="T5" fmla="*/ 509842529 h 168"/>
                  <a:gd name="T6" fmla="*/ 0 w 768"/>
                  <a:gd name="T7" fmla="*/ 169947490 h 168"/>
                  <a:gd name="T8" fmla="*/ 0 60000 65536"/>
                  <a:gd name="T9" fmla="*/ 0 60000 65536"/>
                  <a:gd name="T10" fmla="*/ 0 60000 65536"/>
                  <a:gd name="T11" fmla="*/ 0 60000 65536"/>
                  <a:gd name="T12" fmla="*/ 0 w 768"/>
                  <a:gd name="T13" fmla="*/ 0 h 168"/>
                  <a:gd name="T14" fmla="*/ 768 w 768"/>
                  <a:gd name="T15" fmla="*/ 168 h 168"/>
                </a:gdLst>
                <a:ahLst/>
                <a:cxnLst>
                  <a:cxn ang="T8">
                    <a:pos x="T0" y="T1"/>
                  </a:cxn>
                  <a:cxn ang="T9">
                    <a:pos x="T2" y="T3"/>
                  </a:cxn>
                  <a:cxn ang="T10">
                    <a:pos x="T4" y="T5"/>
                  </a:cxn>
                  <a:cxn ang="T11">
                    <a:pos x="T6" y="T7"/>
                  </a:cxn>
                </a:cxnLst>
                <a:rect l="T12" t="T13" r="T14" b="T15"/>
                <a:pathLst>
                  <a:path w="768" h="168">
                    <a:moveTo>
                      <a:pt x="768" y="0"/>
                    </a:moveTo>
                    <a:cubicBezTo>
                      <a:pt x="700" y="60"/>
                      <a:pt x="632" y="120"/>
                      <a:pt x="528" y="144"/>
                    </a:cubicBezTo>
                    <a:cubicBezTo>
                      <a:pt x="424" y="168"/>
                      <a:pt x="232" y="160"/>
                      <a:pt x="144" y="144"/>
                    </a:cubicBezTo>
                    <a:cubicBezTo>
                      <a:pt x="56" y="128"/>
                      <a:pt x="28" y="88"/>
                      <a:pt x="0" y="48"/>
                    </a:cubicBezTo>
                  </a:path>
                </a:pathLst>
              </a:custGeom>
              <a:noFill/>
              <a:ln w="12700">
                <a:solidFill>
                  <a:srgbClr val="FF0000"/>
                </a:solidFill>
                <a:round/>
                <a:headEnd/>
                <a:tailEnd type="triangle" w="med" len="med"/>
              </a:ln>
            </p:spPr>
            <p:txBody>
              <a:bodyPr/>
              <a:lstStyle/>
              <a:p>
                <a:endParaRPr lang="en-US"/>
              </a:p>
            </p:txBody>
          </p:sp>
          <p:sp>
            <p:nvSpPr>
              <p:cNvPr id="57394" name="Freeform 51"/>
              <p:cNvSpPr>
                <a:spLocks/>
              </p:cNvSpPr>
              <p:nvPr/>
            </p:nvSpPr>
            <p:spPr bwMode="auto">
              <a:xfrm>
                <a:off x="5964238" y="1662113"/>
                <a:ext cx="1398587" cy="1176337"/>
              </a:xfrm>
              <a:custGeom>
                <a:avLst/>
                <a:gdLst>
                  <a:gd name="T0" fmla="*/ 2147483647 w 816"/>
                  <a:gd name="T1" fmla="*/ 0 h 624"/>
                  <a:gd name="T2" fmla="*/ 1409686577 w 816"/>
                  <a:gd name="T3" fmla="*/ 681500630 h 624"/>
                  <a:gd name="T4" fmla="*/ 422906294 w 816"/>
                  <a:gd name="T5" fmla="*/ 1533374002 h 624"/>
                  <a:gd name="T6" fmla="*/ 0 w 816"/>
                  <a:gd name="T7" fmla="*/ 2147483647 h 624"/>
                  <a:gd name="T8" fmla="*/ 0 60000 65536"/>
                  <a:gd name="T9" fmla="*/ 0 60000 65536"/>
                  <a:gd name="T10" fmla="*/ 0 60000 65536"/>
                  <a:gd name="T11" fmla="*/ 0 60000 65536"/>
                  <a:gd name="T12" fmla="*/ 0 w 816"/>
                  <a:gd name="T13" fmla="*/ 0 h 624"/>
                  <a:gd name="T14" fmla="*/ 816 w 816"/>
                  <a:gd name="T15" fmla="*/ 624 h 624"/>
                </a:gdLst>
                <a:ahLst/>
                <a:cxnLst>
                  <a:cxn ang="T8">
                    <a:pos x="T0" y="T1"/>
                  </a:cxn>
                  <a:cxn ang="T9">
                    <a:pos x="T2" y="T3"/>
                  </a:cxn>
                  <a:cxn ang="T10">
                    <a:pos x="T4" y="T5"/>
                  </a:cxn>
                  <a:cxn ang="T11">
                    <a:pos x="T6" y="T7"/>
                  </a:cxn>
                </a:cxnLst>
                <a:rect l="T12" t="T13" r="T14" b="T15"/>
                <a:pathLst>
                  <a:path w="816" h="624">
                    <a:moveTo>
                      <a:pt x="816" y="0"/>
                    </a:moveTo>
                    <a:cubicBezTo>
                      <a:pt x="704" y="60"/>
                      <a:pt x="592" y="120"/>
                      <a:pt x="480" y="192"/>
                    </a:cubicBezTo>
                    <a:cubicBezTo>
                      <a:pt x="368" y="264"/>
                      <a:pt x="224" y="360"/>
                      <a:pt x="144" y="432"/>
                    </a:cubicBezTo>
                    <a:cubicBezTo>
                      <a:pt x="64" y="504"/>
                      <a:pt x="32" y="564"/>
                      <a:pt x="0" y="624"/>
                    </a:cubicBezTo>
                  </a:path>
                </a:pathLst>
              </a:custGeom>
              <a:noFill/>
              <a:ln w="12700">
                <a:solidFill>
                  <a:srgbClr val="FF0000"/>
                </a:solidFill>
                <a:round/>
                <a:headEnd/>
                <a:tailEnd type="triangle" w="med" len="med"/>
              </a:ln>
            </p:spPr>
            <p:txBody>
              <a:bodyPr/>
              <a:lstStyle/>
              <a:p>
                <a:endParaRPr lang="en-US"/>
              </a:p>
            </p:txBody>
          </p:sp>
          <p:cxnSp>
            <p:nvCxnSpPr>
              <p:cNvPr id="79" name="Straight Connector 78"/>
              <p:cNvCxnSpPr>
                <a:stCxn id="57378" idx="3"/>
                <a:endCxn id="57391" idx="6"/>
              </p:cNvCxnSpPr>
              <p:nvPr/>
            </p:nvCxnSpPr>
            <p:spPr>
              <a:xfrm flipH="1">
                <a:off x="5045075" y="1695450"/>
                <a:ext cx="1071563" cy="174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57391" idx="4"/>
                <a:endCxn id="57404" idx="0"/>
              </p:cNvCxnSpPr>
              <p:nvPr/>
            </p:nvCxnSpPr>
            <p:spPr>
              <a:xfrm rot="16200000" flipH="1">
                <a:off x="4492625" y="2270125"/>
                <a:ext cx="1039813" cy="174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V="1">
                <a:off x="5011738" y="2819400"/>
                <a:ext cx="1389062" cy="25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10800000">
                <a:off x="5626100" y="2833688"/>
                <a:ext cx="493713" cy="3175"/>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rot="16200000">
                <a:off x="4752975" y="2490788"/>
                <a:ext cx="541337" cy="1588"/>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rot="10800000" flipH="1">
                <a:off x="5308600" y="1712913"/>
                <a:ext cx="493713" cy="3175"/>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rot="16200000" flipH="1">
                <a:off x="6092825" y="2139951"/>
                <a:ext cx="223837" cy="80962"/>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57403" name="Oval 46"/>
              <p:cNvSpPr>
                <a:spLocks noChangeArrowheads="1"/>
              </p:cNvSpPr>
              <p:nvPr/>
            </p:nvSpPr>
            <p:spPr bwMode="auto">
              <a:xfrm>
                <a:off x="6089650" y="1662113"/>
                <a:ext cx="82550" cy="9048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7404" name="Oval 48"/>
              <p:cNvSpPr>
                <a:spLocks noChangeArrowheads="1"/>
              </p:cNvSpPr>
              <p:nvPr/>
            </p:nvSpPr>
            <p:spPr bwMode="auto">
              <a:xfrm>
                <a:off x="4979988" y="2798763"/>
                <a:ext cx="82550" cy="90487"/>
              </a:xfrm>
              <a:prstGeom prst="ellipse">
                <a:avLst/>
              </a:prstGeom>
              <a:solidFill>
                <a:schemeClr val="accent1"/>
              </a:solidFill>
              <a:ln w="9525">
                <a:solidFill>
                  <a:schemeClr val="tx1"/>
                </a:solidFill>
                <a:round/>
                <a:headEnd/>
                <a:tailEnd/>
              </a:ln>
            </p:spPr>
            <p:txBody>
              <a:bodyPr wrap="none" anchor="ctr"/>
              <a:lstStyle/>
              <a:p>
                <a:endParaRPr lang="en-US"/>
              </a:p>
            </p:txBody>
          </p:sp>
        </p:grpSp>
      </p:grpSp>
      <p:grpSp>
        <p:nvGrpSpPr>
          <p:cNvPr id="11" name="Group 10">
            <a:extLst>
              <a:ext uri="{FF2B5EF4-FFF2-40B4-BE49-F238E27FC236}">
                <a16:creationId xmlns:a16="http://schemas.microsoft.com/office/drawing/2014/main" id="{62059DB7-C17A-45C1-B9C0-5BFD7A493CDC}"/>
              </a:ext>
            </a:extLst>
          </p:cNvPr>
          <p:cNvGrpSpPr/>
          <p:nvPr/>
        </p:nvGrpSpPr>
        <p:grpSpPr>
          <a:xfrm>
            <a:off x="533400" y="838200"/>
            <a:ext cx="2702399" cy="3962400"/>
            <a:chOff x="533400" y="838200"/>
            <a:chExt cx="3165079" cy="5029200"/>
          </a:xfrm>
        </p:grpSpPr>
        <p:sp>
          <p:nvSpPr>
            <p:cNvPr id="57347" name="Rectangle 13"/>
            <p:cNvSpPr>
              <a:spLocks noChangeArrowheads="1"/>
            </p:cNvSpPr>
            <p:nvPr/>
          </p:nvSpPr>
          <p:spPr bwMode="auto">
            <a:xfrm>
              <a:off x="2209800" y="2346325"/>
              <a:ext cx="717550" cy="366713"/>
            </a:xfrm>
            <a:prstGeom prst="rect">
              <a:avLst/>
            </a:prstGeom>
            <a:noFill/>
            <a:ln w="9525">
              <a:noFill/>
              <a:miter lim="800000"/>
              <a:headEnd/>
              <a:tailEnd/>
            </a:ln>
          </p:spPr>
          <p:txBody>
            <a:bodyPr wrap="none">
              <a:spAutoFit/>
            </a:bodyPr>
            <a:lstStyle/>
            <a:p>
              <a:r>
                <a:rPr lang="en-US" sz="1800" b="1">
                  <a:solidFill>
                    <a:schemeClr val="bg1"/>
                  </a:solidFill>
                  <a:latin typeface="Arial" charset="0"/>
                </a:rPr>
                <a:t>heat </a:t>
              </a:r>
            </a:p>
          </p:txBody>
        </p:sp>
        <p:sp>
          <p:nvSpPr>
            <p:cNvPr id="57350" name="AutoShape 16"/>
            <p:cNvSpPr>
              <a:spLocks noChangeArrowheads="1"/>
            </p:cNvSpPr>
            <p:nvPr/>
          </p:nvSpPr>
          <p:spPr bwMode="auto">
            <a:xfrm>
              <a:off x="762000" y="838200"/>
              <a:ext cx="2133600" cy="762000"/>
            </a:xfrm>
            <a:prstGeom prst="roundRect">
              <a:avLst>
                <a:gd name="adj" fmla="val 16667"/>
              </a:avLst>
            </a:prstGeom>
            <a:solidFill>
              <a:srgbClr val="FF9900"/>
            </a:solidFill>
            <a:ln w="9525">
              <a:noFill/>
              <a:round/>
              <a:headEnd/>
              <a:tailEnd/>
            </a:ln>
          </p:spPr>
          <p:txBody>
            <a:bodyPr wrap="none" anchor="ctr"/>
            <a:lstStyle/>
            <a:p>
              <a:endParaRPr lang="en-US"/>
            </a:p>
          </p:txBody>
        </p:sp>
        <p:sp>
          <p:nvSpPr>
            <p:cNvPr id="57351" name="Rectangle 17"/>
            <p:cNvSpPr>
              <a:spLocks noChangeArrowheads="1"/>
            </p:cNvSpPr>
            <p:nvPr/>
          </p:nvSpPr>
          <p:spPr bwMode="auto">
            <a:xfrm>
              <a:off x="762000" y="1006192"/>
              <a:ext cx="2116117" cy="429703"/>
            </a:xfrm>
            <a:prstGeom prst="rect">
              <a:avLst/>
            </a:prstGeom>
            <a:noFill/>
            <a:ln w="9525">
              <a:noFill/>
              <a:miter lim="800000"/>
              <a:headEnd/>
              <a:tailEnd/>
            </a:ln>
          </p:spPr>
          <p:txBody>
            <a:bodyPr wrap="none">
              <a:spAutoFit/>
            </a:bodyPr>
            <a:lstStyle/>
            <a:p>
              <a:r>
                <a:rPr lang="en-US" sz="1600" b="1" dirty="0">
                  <a:solidFill>
                    <a:schemeClr val="bg1"/>
                  </a:solidFill>
                  <a:latin typeface="Arial" charset="0"/>
                </a:rPr>
                <a:t>hot reservoir, </a:t>
              </a:r>
              <a:r>
                <a:rPr lang="en-US" sz="1600" b="1" i="1" dirty="0">
                  <a:solidFill>
                    <a:schemeClr val="bg1"/>
                  </a:solidFill>
                  <a:latin typeface="Arial" charset="0"/>
                </a:rPr>
                <a:t>T</a:t>
              </a:r>
              <a:r>
                <a:rPr lang="en-US" sz="1600" b="1" i="1" baseline="-25000" dirty="0">
                  <a:solidFill>
                    <a:schemeClr val="bg1"/>
                  </a:solidFill>
                  <a:latin typeface="Arial" charset="0"/>
                </a:rPr>
                <a:t>H </a:t>
              </a:r>
              <a:endParaRPr lang="en-US" sz="1600" b="1" i="1" dirty="0">
                <a:solidFill>
                  <a:schemeClr val="bg1"/>
                </a:solidFill>
                <a:latin typeface="Arial" charset="0"/>
              </a:endParaRPr>
            </a:p>
          </p:txBody>
        </p:sp>
        <p:sp>
          <p:nvSpPr>
            <p:cNvPr id="57352" name="AutoShape 18"/>
            <p:cNvSpPr>
              <a:spLocks noChangeArrowheads="1"/>
            </p:cNvSpPr>
            <p:nvPr/>
          </p:nvSpPr>
          <p:spPr bwMode="auto">
            <a:xfrm>
              <a:off x="762000" y="5105400"/>
              <a:ext cx="2133600" cy="762000"/>
            </a:xfrm>
            <a:prstGeom prst="roundRect">
              <a:avLst>
                <a:gd name="adj" fmla="val 16667"/>
              </a:avLst>
            </a:prstGeom>
            <a:solidFill>
              <a:srgbClr val="00FFFF"/>
            </a:solidFill>
            <a:ln w="9525">
              <a:noFill/>
              <a:round/>
              <a:headEnd/>
              <a:tailEnd/>
            </a:ln>
          </p:spPr>
          <p:txBody>
            <a:bodyPr wrap="none" anchor="ctr"/>
            <a:lstStyle/>
            <a:p>
              <a:endParaRPr lang="en-US"/>
            </a:p>
          </p:txBody>
        </p:sp>
        <p:sp>
          <p:nvSpPr>
            <p:cNvPr id="57353" name="Rectangle 19"/>
            <p:cNvSpPr>
              <a:spLocks noChangeArrowheads="1"/>
            </p:cNvSpPr>
            <p:nvPr/>
          </p:nvSpPr>
          <p:spPr bwMode="auto">
            <a:xfrm>
              <a:off x="704385" y="5321301"/>
              <a:ext cx="2191215" cy="429703"/>
            </a:xfrm>
            <a:prstGeom prst="rect">
              <a:avLst/>
            </a:prstGeom>
            <a:noFill/>
            <a:ln w="9525">
              <a:noFill/>
              <a:miter lim="800000"/>
              <a:headEnd/>
              <a:tailEnd/>
            </a:ln>
          </p:spPr>
          <p:txBody>
            <a:bodyPr wrap="none">
              <a:spAutoFit/>
            </a:bodyPr>
            <a:lstStyle/>
            <a:p>
              <a:r>
                <a:rPr lang="en-US" sz="1600" b="1" dirty="0">
                  <a:solidFill>
                    <a:schemeClr val="bg1"/>
                  </a:solidFill>
                  <a:latin typeface="Arial" charset="0"/>
                </a:rPr>
                <a:t>cold reservoir, </a:t>
              </a:r>
              <a:r>
                <a:rPr lang="en-US" sz="1600" b="1" i="1" dirty="0">
                  <a:solidFill>
                    <a:schemeClr val="bg1"/>
                  </a:solidFill>
                  <a:latin typeface="Arial" charset="0"/>
                </a:rPr>
                <a:t>T</a:t>
              </a:r>
              <a:r>
                <a:rPr lang="en-US" sz="1600" b="1" i="1" baseline="-25000" dirty="0">
                  <a:solidFill>
                    <a:schemeClr val="bg1"/>
                  </a:solidFill>
                  <a:latin typeface="Arial" charset="0"/>
                </a:rPr>
                <a:t>C</a:t>
              </a:r>
              <a:endParaRPr lang="en-US" sz="1600" b="1" i="1" dirty="0">
                <a:solidFill>
                  <a:schemeClr val="bg1"/>
                </a:solidFill>
                <a:latin typeface="Arial" charset="0"/>
              </a:endParaRPr>
            </a:p>
          </p:txBody>
        </p:sp>
        <p:sp>
          <p:nvSpPr>
            <p:cNvPr id="63" name="Rectangle 62"/>
            <p:cNvSpPr/>
            <p:nvPr/>
          </p:nvSpPr>
          <p:spPr>
            <a:xfrm>
              <a:off x="1219200" y="1981200"/>
              <a:ext cx="1295400" cy="457200"/>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anchor="ctr"/>
            <a:lstStyle/>
            <a:p>
              <a:pPr algn="ctr">
                <a:defRPr/>
              </a:pPr>
              <a:r>
                <a:rPr lang="en-US" dirty="0"/>
                <a:t>Boiler</a:t>
              </a:r>
            </a:p>
          </p:txBody>
        </p:sp>
        <p:sp>
          <p:nvSpPr>
            <p:cNvPr id="64" name="Rectangle 63"/>
            <p:cNvSpPr/>
            <p:nvPr/>
          </p:nvSpPr>
          <p:spPr>
            <a:xfrm>
              <a:off x="2667000" y="2667000"/>
              <a:ext cx="533400" cy="1219200"/>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anchor="ctr"/>
            <a:lstStyle/>
            <a:p>
              <a:pPr algn="ctr"/>
              <a:endParaRPr lang="en-US">
                <a:solidFill>
                  <a:srgbClr val="000000"/>
                </a:solidFill>
              </a:endParaRPr>
            </a:p>
          </p:txBody>
        </p:sp>
        <p:sp>
          <p:nvSpPr>
            <p:cNvPr id="65" name="Rectangle 64"/>
            <p:cNvSpPr/>
            <p:nvPr/>
          </p:nvSpPr>
          <p:spPr>
            <a:xfrm>
              <a:off x="533400" y="2743200"/>
              <a:ext cx="533400" cy="1219200"/>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anchor="ctr"/>
            <a:lstStyle/>
            <a:p>
              <a:pPr algn="ctr"/>
              <a:endParaRPr lang="en-US">
                <a:solidFill>
                  <a:srgbClr val="000000"/>
                </a:solidFill>
              </a:endParaRPr>
            </a:p>
          </p:txBody>
        </p:sp>
        <p:sp>
          <p:nvSpPr>
            <p:cNvPr id="66" name="Rectangle 65"/>
            <p:cNvSpPr/>
            <p:nvPr/>
          </p:nvSpPr>
          <p:spPr>
            <a:xfrm>
              <a:off x="1219200" y="4191000"/>
              <a:ext cx="1295400" cy="457200"/>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400" dirty="0"/>
                <a:t>Condenser</a:t>
              </a:r>
            </a:p>
          </p:txBody>
        </p:sp>
        <p:sp>
          <p:nvSpPr>
            <p:cNvPr id="57359" name="AutoShape 11"/>
            <p:cNvSpPr>
              <a:spLocks noChangeArrowheads="1"/>
            </p:cNvSpPr>
            <p:nvPr/>
          </p:nvSpPr>
          <p:spPr bwMode="auto">
            <a:xfrm>
              <a:off x="1524000" y="1447800"/>
              <a:ext cx="700088" cy="609600"/>
            </a:xfrm>
            <a:prstGeom prst="downArrow">
              <a:avLst>
                <a:gd name="adj1" fmla="val 41667"/>
                <a:gd name="adj2" fmla="val 38912"/>
              </a:avLst>
            </a:prstGeom>
            <a:solidFill>
              <a:srgbClr val="FF6600"/>
            </a:solidFill>
            <a:ln w="9525">
              <a:noFill/>
              <a:miter lim="800000"/>
              <a:headEnd/>
              <a:tailEnd/>
            </a:ln>
          </p:spPr>
          <p:txBody>
            <a:bodyPr wrap="none" anchor="ctr"/>
            <a:lstStyle/>
            <a:p>
              <a:endParaRPr lang="en-US"/>
            </a:p>
          </p:txBody>
        </p:sp>
        <p:graphicFrame>
          <p:nvGraphicFramePr>
            <p:cNvPr id="57360" name="Object 6"/>
            <p:cNvGraphicFramePr>
              <a:graphicFrameLocks noChangeAspect="1"/>
            </p:cNvGraphicFramePr>
            <p:nvPr>
              <p:extLst>
                <p:ext uri="{D42A27DB-BD31-4B8C-83A1-F6EECF244321}">
                  <p14:modId xmlns:p14="http://schemas.microsoft.com/office/powerpoint/2010/main" val="4071079884"/>
                </p:ext>
              </p:extLst>
            </p:nvPr>
          </p:nvGraphicFramePr>
          <p:xfrm>
            <a:off x="2209800" y="1600200"/>
            <a:ext cx="336550" cy="338138"/>
          </p:xfrm>
          <a:graphic>
            <a:graphicData uri="http://schemas.openxmlformats.org/presentationml/2006/ole">
              <mc:AlternateContent xmlns:mc="http://schemas.openxmlformats.org/markup-compatibility/2006">
                <mc:Choice xmlns:v="urn:schemas-microsoft-com:vml" Requires="v">
                  <p:oleObj name="Equation" r:id="rId3" imgW="228600" imgH="215640" progId="Equation.3">
                    <p:embed/>
                  </p:oleObj>
                </mc:Choice>
                <mc:Fallback>
                  <p:oleObj name="Equation" r:id="rId3" imgW="228600" imgH="215640" progId="Equation.3">
                    <p:embed/>
                    <p:pic>
                      <p:nvPicPr>
                        <p:cNvPr id="5736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1600200"/>
                          <a:ext cx="336550" cy="338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9" name="Bent Arrow 68"/>
            <p:cNvSpPr/>
            <p:nvPr/>
          </p:nvSpPr>
          <p:spPr>
            <a:xfrm>
              <a:off x="762000" y="2133600"/>
              <a:ext cx="457200" cy="609600"/>
            </a:xfrm>
            <a:prstGeom prst="bentArrow">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chemeClr val="tx1"/>
                </a:solidFill>
              </a:endParaRPr>
            </a:p>
          </p:txBody>
        </p:sp>
        <p:sp>
          <p:nvSpPr>
            <p:cNvPr id="70" name="Bent Arrow 69"/>
            <p:cNvSpPr/>
            <p:nvPr/>
          </p:nvSpPr>
          <p:spPr>
            <a:xfrm rot="10800000">
              <a:off x="2514600" y="3886200"/>
              <a:ext cx="457200" cy="609600"/>
            </a:xfrm>
            <a:prstGeom prst="bentArrow">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chemeClr val="tx1"/>
                </a:solidFill>
              </a:endParaRPr>
            </a:p>
          </p:txBody>
        </p:sp>
        <p:sp>
          <p:nvSpPr>
            <p:cNvPr id="57363" name="AutoShape 11"/>
            <p:cNvSpPr>
              <a:spLocks noChangeArrowheads="1"/>
            </p:cNvSpPr>
            <p:nvPr/>
          </p:nvSpPr>
          <p:spPr bwMode="auto">
            <a:xfrm>
              <a:off x="1676400" y="4648200"/>
              <a:ext cx="381000" cy="457200"/>
            </a:xfrm>
            <a:prstGeom prst="downArrow">
              <a:avLst>
                <a:gd name="adj1" fmla="val 41667"/>
                <a:gd name="adj2" fmla="val 38917"/>
              </a:avLst>
            </a:prstGeom>
            <a:solidFill>
              <a:srgbClr val="FF6600"/>
            </a:solidFill>
            <a:ln w="9525">
              <a:noFill/>
              <a:miter lim="800000"/>
              <a:headEnd/>
              <a:tailEnd/>
            </a:ln>
          </p:spPr>
          <p:txBody>
            <a:bodyPr wrap="none" anchor="ctr"/>
            <a:lstStyle/>
            <a:p>
              <a:endParaRPr lang="en-US"/>
            </a:p>
          </p:txBody>
        </p:sp>
        <p:graphicFrame>
          <p:nvGraphicFramePr>
            <p:cNvPr id="57364" name="Object 7"/>
            <p:cNvGraphicFramePr>
              <a:graphicFrameLocks noChangeAspect="1"/>
            </p:cNvGraphicFramePr>
            <p:nvPr>
              <p:extLst>
                <p:ext uri="{D42A27DB-BD31-4B8C-83A1-F6EECF244321}">
                  <p14:modId xmlns:p14="http://schemas.microsoft.com/office/powerpoint/2010/main" val="3620649339"/>
                </p:ext>
              </p:extLst>
            </p:nvPr>
          </p:nvGraphicFramePr>
          <p:xfrm>
            <a:off x="2057400" y="4724400"/>
            <a:ext cx="338138" cy="357188"/>
          </p:xfrm>
          <a:graphic>
            <a:graphicData uri="http://schemas.openxmlformats.org/presentationml/2006/ole">
              <mc:AlternateContent xmlns:mc="http://schemas.openxmlformats.org/markup-compatibility/2006">
                <mc:Choice xmlns:v="urn:schemas-microsoft-com:vml" Requires="v">
                  <p:oleObj name="Equation" r:id="rId5" imgW="215640" imgH="228600" progId="Equation.3">
                    <p:embed/>
                  </p:oleObj>
                </mc:Choice>
                <mc:Fallback>
                  <p:oleObj name="Equation" r:id="rId5" imgW="215640" imgH="228600" progId="Equation.3">
                    <p:embed/>
                    <p:pic>
                      <p:nvPicPr>
                        <p:cNvPr id="57364"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7400" y="4724400"/>
                          <a:ext cx="338138" cy="35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3" name="Bent Arrow 72"/>
            <p:cNvSpPr/>
            <p:nvPr/>
          </p:nvSpPr>
          <p:spPr>
            <a:xfrm rot="16200000">
              <a:off x="685800" y="3962400"/>
              <a:ext cx="533400" cy="533400"/>
            </a:xfrm>
            <a:prstGeom prst="bentArrow">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chemeClr val="tx1"/>
                </a:solidFill>
              </a:endParaRPr>
            </a:p>
          </p:txBody>
        </p:sp>
        <p:sp>
          <p:nvSpPr>
            <p:cNvPr id="75" name="Bent Arrow 74"/>
            <p:cNvSpPr/>
            <p:nvPr/>
          </p:nvSpPr>
          <p:spPr>
            <a:xfrm rot="5400000">
              <a:off x="2514600" y="2133600"/>
              <a:ext cx="533400" cy="533400"/>
            </a:xfrm>
            <a:prstGeom prst="bentArrow">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chemeClr val="tx1"/>
                </a:solidFill>
              </a:endParaRPr>
            </a:p>
          </p:txBody>
        </p:sp>
        <p:sp>
          <p:nvSpPr>
            <p:cNvPr id="57367" name="TextBox 75"/>
            <p:cNvSpPr txBox="1">
              <a:spLocks noChangeArrowheads="1"/>
            </p:cNvSpPr>
            <p:nvPr/>
          </p:nvSpPr>
          <p:spPr bwMode="auto">
            <a:xfrm rot="10800000">
              <a:off x="2667000" y="2743200"/>
              <a:ext cx="554038" cy="1054100"/>
            </a:xfrm>
            <a:prstGeom prst="rect">
              <a:avLst/>
            </a:prstGeom>
            <a:noFill/>
            <a:ln w="9525">
              <a:noFill/>
              <a:miter lim="800000"/>
              <a:headEnd/>
              <a:tailEnd/>
            </a:ln>
          </p:spPr>
          <p:txBody>
            <a:bodyPr vert="eaVert" wrap="none">
              <a:spAutoFit/>
            </a:bodyPr>
            <a:lstStyle/>
            <a:p>
              <a:r>
                <a:rPr lang="en-US"/>
                <a:t>Turbine</a:t>
              </a:r>
            </a:p>
          </p:txBody>
        </p:sp>
        <p:sp>
          <p:nvSpPr>
            <p:cNvPr id="57368" name="TextBox 76"/>
            <p:cNvSpPr txBox="1">
              <a:spLocks noChangeArrowheads="1"/>
            </p:cNvSpPr>
            <p:nvPr/>
          </p:nvSpPr>
          <p:spPr bwMode="auto">
            <a:xfrm rot="10800000">
              <a:off x="533400" y="2941638"/>
              <a:ext cx="554038" cy="809625"/>
            </a:xfrm>
            <a:prstGeom prst="rect">
              <a:avLst/>
            </a:prstGeom>
            <a:noFill/>
            <a:ln w="9525">
              <a:noFill/>
              <a:miter lim="800000"/>
              <a:headEnd/>
              <a:tailEnd/>
            </a:ln>
          </p:spPr>
          <p:txBody>
            <a:bodyPr vert="eaVert" wrap="none">
              <a:spAutoFit/>
            </a:bodyPr>
            <a:lstStyle/>
            <a:p>
              <a:r>
                <a:rPr lang="en-US"/>
                <a:t>Pump</a:t>
              </a:r>
            </a:p>
          </p:txBody>
        </p:sp>
        <p:sp>
          <p:nvSpPr>
            <p:cNvPr id="4" name="Arrow: Right 3">
              <a:extLst>
                <a:ext uri="{FF2B5EF4-FFF2-40B4-BE49-F238E27FC236}">
                  <a16:creationId xmlns:a16="http://schemas.microsoft.com/office/drawing/2014/main" id="{4455A1A0-F192-4BF3-B08A-015D3B6F8AA4}"/>
                </a:ext>
              </a:extLst>
            </p:cNvPr>
            <p:cNvSpPr/>
            <p:nvPr/>
          </p:nvSpPr>
          <p:spPr>
            <a:xfrm>
              <a:off x="3200400" y="3216275"/>
              <a:ext cx="428625" cy="2016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33B5460-01CF-45B0-A46B-636BAF5FC5F6}"/>
                </a:ext>
              </a:extLst>
            </p:cNvPr>
            <p:cNvSpPr txBox="1"/>
            <p:nvPr/>
          </p:nvSpPr>
          <p:spPr>
            <a:xfrm>
              <a:off x="3223669" y="2941638"/>
              <a:ext cx="474810" cy="461665"/>
            </a:xfrm>
            <a:prstGeom prst="rect">
              <a:avLst/>
            </a:prstGeom>
            <a:noFill/>
          </p:spPr>
          <p:txBody>
            <a:bodyPr wrap="none" rtlCol="0">
              <a:spAutoFit/>
            </a:bodyPr>
            <a:lstStyle/>
            <a:p>
              <a:r>
                <a:rPr lang="en-US" dirty="0"/>
                <a:t>W</a:t>
              </a:r>
            </a:p>
          </p:txBody>
        </p:sp>
      </p:grpSp>
      <p:sp>
        <p:nvSpPr>
          <p:cNvPr id="2" name="TextBox 1">
            <a:extLst>
              <a:ext uri="{FF2B5EF4-FFF2-40B4-BE49-F238E27FC236}">
                <a16:creationId xmlns:a16="http://schemas.microsoft.com/office/drawing/2014/main" id="{67BE84F7-1547-4F77-B377-C9982036CCF2}"/>
              </a:ext>
            </a:extLst>
          </p:cNvPr>
          <p:cNvSpPr txBox="1"/>
          <p:nvPr/>
        </p:nvSpPr>
        <p:spPr>
          <a:xfrm>
            <a:off x="3951176" y="652241"/>
            <a:ext cx="4064774" cy="646331"/>
          </a:xfrm>
          <a:prstGeom prst="rect">
            <a:avLst/>
          </a:prstGeom>
          <a:noFill/>
        </p:spPr>
        <p:txBody>
          <a:bodyPr wrap="square" rtlCol="0">
            <a:spAutoFit/>
          </a:bodyPr>
          <a:lstStyle/>
          <a:p>
            <a:pPr algn="ctr"/>
            <a:r>
              <a:rPr lang="en-US" dirty="0"/>
              <a:t>An idealized PV-diagram of a steam engine cycle is called </a:t>
            </a:r>
            <a:r>
              <a:rPr lang="en-US" b="1" dirty="0"/>
              <a:t>Rankine cycle</a:t>
            </a:r>
          </a:p>
        </p:txBody>
      </p:sp>
      <p:sp>
        <p:nvSpPr>
          <p:cNvPr id="8" name="TextBox 7">
            <a:extLst>
              <a:ext uri="{FF2B5EF4-FFF2-40B4-BE49-F238E27FC236}">
                <a16:creationId xmlns:a16="http://schemas.microsoft.com/office/drawing/2014/main" id="{C44887C1-2F26-49D5-BC07-23E8D14F31E5}"/>
              </a:ext>
            </a:extLst>
          </p:cNvPr>
          <p:cNvSpPr txBox="1"/>
          <p:nvPr/>
        </p:nvSpPr>
        <p:spPr>
          <a:xfrm>
            <a:off x="3033098" y="4140955"/>
            <a:ext cx="6151562" cy="2585323"/>
          </a:xfrm>
          <a:prstGeom prst="rect">
            <a:avLst/>
          </a:prstGeom>
          <a:noFill/>
        </p:spPr>
        <p:txBody>
          <a:bodyPr wrap="square" rtlCol="0">
            <a:spAutoFit/>
          </a:bodyPr>
          <a:lstStyle/>
          <a:p>
            <a:r>
              <a:rPr lang="en-US" dirty="0"/>
              <a:t>1</a:t>
            </a:r>
            <a:r>
              <a:rPr lang="en-US" dirty="0">
                <a:sym typeface="Wingdings" panose="05000000000000000000" pitchFamily="2" charset="2"/>
              </a:rPr>
              <a:t>2  </a:t>
            </a:r>
            <a:r>
              <a:rPr lang="en-US" dirty="0"/>
              <a:t>Starting at 1 (water pump) – water is pumped to</a:t>
            </a:r>
          </a:p>
          <a:p>
            <a:r>
              <a:rPr lang="en-US" dirty="0"/>
              <a:t>          higher pressure</a:t>
            </a:r>
          </a:p>
          <a:p>
            <a:r>
              <a:rPr lang="en-US" dirty="0"/>
              <a:t>2</a:t>
            </a:r>
            <a:r>
              <a:rPr lang="en-US" dirty="0">
                <a:sym typeface="Wingdings" panose="05000000000000000000" pitchFamily="2" charset="2"/>
              </a:rPr>
              <a:t>3  </a:t>
            </a:r>
            <a:r>
              <a:rPr lang="en-US" dirty="0"/>
              <a:t>Water flows into Boiler, where it is heated at</a:t>
            </a:r>
          </a:p>
          <a:p>
            <a:r>
              <a:rPr lang="en-US" dirty="0"/>
              <a:t>          constant pressure </a:t>
            </a:r>
            <a:r>
              <a:rPr lang="en-US" sz="1600" dirty="0"/>
              <a:t>(It becomes steam)</a:t>
            </a:r>
          </a:p>
          <a:p>
            <a:r>
              <a:rPr lang="en-US" dirty="0"/>
              <a:t>3</a:t>
            </a:r>
            <a:r>
              <a:rPr lang="en-US" dirty="0">
                <a:sym typeface="Wingdings" panose="05000000000000000000" pitchFamily="2" charset="2"/>
              </a:rPr>
              <a:t>4  </a:t>
            </a:r>
            <a:r>
              <a:rPr lang="en-US" dirty="0"/>
              <a:t>Steam hits the turbine – expands Adiabatically</a:t>
            </a:r>
          </a:p>
          <a:p>
            <a:r>
              <a:rPr lang="en-US" dirty="0"/>
              <a:t>          (do useful work) and cools down and ends up</a:t>
            </a:r>
          </a:p>
          <a:p>
            <a:r>
              <a:rPr lang="en-US" dirty="0"/>
              <a:t>          original lower pressure </a:t>
            </a:r>
            <a:r>
              <a:rPr lang="en-US" sz="1600" dirty="0"/>
              <a:t>(becomes mixture of water and steam)</a:t>
            </a:r>
          </a:p>
          <a:p>
            <a:r>
              <a:rPr lang="en-US" dirty="0"/>
              <a:t>4</a:t>
            </a:r>
            <a:r>
              <a:rPr lang="en-US" dirty="0">
                <a:sym typeface="Wingdings" panose="05000000000000000000" pitchFamily="2" charset="2"/>
              </a:rPr>
              <a:t>1  Finally, this partially condensed fluid is cooled in</a:t>
            </a:r>
          </a:p>
          <a:p>
            <a:r>
              <a:rPr lang="en-US" dirty="0">
                <a:sym typeface="Wingdings" panose="05000000000000000000" pitchFamily="2" charset="2"/>
              </a:rPr>
              <a:t>          condenser </a:t>
            </a:r>
            <a:r>
              <a:rPr lang="en-US" sz="1600" dirty="0">
                <a:sym typeface="Wingdings" panose="05000000000000000000" pitchFamily="2" charset="2"/>
              </a:rPr>
              <a:t>(it becomes water at constant pressure) </a:t>
            </a:r>
            <a:endParaRPr lang="en-US" dirty="0"/>
          </a:p>
        </p:txBody>
      </p:sp>
      <p:sp>
        <p:nvSpPr>
          <p:cNvPr id="72" name="Rectangle 29">
            <a:extLst>
              <a:ext uri="{FF2B5EF4-FFF2-40B4-BE49-F238E27FC236}">
                <a16:creationId xmlns:a16="http://schemas.microsoft.com/office/drawing/2014/main" id="{A50B877A-7A35-4C87-AA56-C89AEB7FDC98}"/>
              </a:ext>
            </a:extLst>
          </p:cNvPr>
          <p:cNvSpPr>
            <a:spLocks noChangeArrowheads="1"/>
          </p:cNvSpPr>
          <p:nvPr/>
        </p:nvSpPr>
        <p:spPr bwMode="auto">
          <a:xfrm>
            <a:off x="7391099" y="455695"/>
            <a:ext cx="1390650" cy="366712"/>
          </a:xfrm>
          <a:prstGeom prst="rect">
            <a:avLst/>
          </a:prstGeom>
          <a:noFill/>
          <a:ln w="9525">
            <a:noFill/>
            <a:miter lim="800000"/>
            <a:headEnd/>
            <a:tailEnd/>
          </a:ln>
        </p:spPr>
        <p:txBody>
          <a:bodyPr wrap="none">
            <a:spAutoFit/>
          </a:bodyPr>
          <a:lstStyle/>
          <a:p>
            <a:r>
              <a:rPr lang="en-US" sz="1800" dirty="0" err="1">
                <a:solidFill>
                  <a:schemeClr val="bg1"/>
                </a:solidFill>
                <a:latin typeface="Arial" charset="0"/>
              </a:rPr>
              <a:t>Sadi</a:t>
            </a:r>
            <a:r>
              <a:rPr lang="en-US" sz="1800" dirty="0">
                <a:solidFill>
                  <a:schemeClr val="bg1"/>
                </a:solidFill>
                <a:latin typeface="Arial" charset="0"/>
              </a:rPr>
              <a:t> Carnot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4343400" y="381000"/>
            <a:ext cx="4419600" cy="1143000"/>
          </a:xfrm>
          <a:solidFill>
            <a:srgbClr val="0000FF"/>
          </a:solidFill>
        </p:spPr>
        <p:txBody>
          <a:bodyPr/>
          <a:lstStyle/>
          <a:p>
            <a:pPr eaLnBrk="1" hangingPunct="1"/>
            <a:r>
              <a:rPr lang="en-US" sz="2400" b="1" dirty="0">
                <a:solidFill>
                  <a:schemeClr val="bg1"/>
                </a:solidFill>
                <a:latin typeface="Times New Roman" panose="02020603050405020304" pitchFamily="18" charset="0"/>
                <a:cs typeface="Times New Roman" panose="02020603050405020304" pitchFamily="18" charset="0"/>
              </a:rPr>
              <a:t>Toward Absolute Zero  </a:t>
            </a:r>
          </a:p>
        </p:txBody>
      </p:sp>
      <p:sp>
        <p:nvSpPr>
          <p:cNvPr id="33795" name="Rectangle 3"/>
          <p:cNvSpPr>
            <a:spLocks noChangeArrowheads="1"/>
          </p:cNvSpPr>
          <p:nvPr/>
        </p:nvSpPr>
        <p:spPr bwMode="auto">
          <a:xfrm>
            <a:off x="1066800" y="304800"/>
            <a:ext cx="381000" cy="6248400"/>
          </a:xfrm>
          <a:prstGeom prst="rect">
            <a:avLst/>
          </a:prstGeom>
          <a:gradFill rotWithShape="0">
            <a:gsLst>
              <a:gs pos="0">
                <a:srgbClr val="FF0000"/>
              </a:gs>
              <a:gs pos="100000">
                <a:srgbClr val="0033CC"/>
              </a:gs>
            </a:gsLst>
            <a:lin ang="5400000" scaled="1"/>
          </a:gradFill>
          <a:ln w="9525">
            <a:noFill/>
            <a:miter lim="800000"/>
            <a:headEnd/>
            <a:tailEnd/>
          </a:ln>
        </p:spPr>
        <p:txBody>
          <a:bodyPr wrap="none" anchor="ctr"/>
          <a:lstStyle/>
          <a:p>
            <a:endParaRPr lang="en-US"/>
          </a:p>
        </p:txBody>
      </p:sp>
      <p:sp>
        <p:nvSpPr>
          <p:cNvPr id="33796" name="Rectangle 4"/>
          <p:cNvSpPr>
            <a:spLocks noChangeArrowheads="1"/>
          </p:cNvSpPr>
          <p:nvPr/>
        </p:nvSpPr>
        <p:spPr bwMode="auto">
          <a:xfrm>
            <a:off x="533400" y="6140450"/>
            <a:ext cx="533400" cy="336550"/>
          </a:xfrm>
          <a:prstGeom prst="rect">
            <a:avLst/>
          </a:prstGeom>
          <a:noFill/>
          <a:ln w="9525">
            <a:noFill/>
            <a:miter lim="800000"/>
            <a:headEnd/>
            <a:tailEnd/>
          </a:ln>
        </p:spPr>
        <p:txBody>
          <a:bodyPr wrap="none">
            <a:spAutoFit/>
          </a:bodyPr>
          <a:lstStyle/>
          <a:p>
            <a:r>
              <a:rPr lang="en-GB" sz="1600">
                <a:solidFill>
                  <a:schemeClr val="tx2"/>
                </a:solidFill>
                <a:latin typeface="Arial" charset="0"/>
              </a:rPr>
              <a:t>10</a:t>
            </a:r>
            <a:r>
              <a:rPr lang="en-GB" sz="1600" baseline="30000">
                <a:solidFill>
                  <a:schemeClr val="tx2"/>
                </a:solidFill>
                <a:latin typeface="Arial" charset="0"/>
              </a:rPr>
              <a:t>-5</a:t>
            </a:r>
            <a:endParaRPr lang="en-US" sz="1600">
              <a:solidFill>
                <a:schemeClr val="tx2"/>
              </a:solidFill>
              <a:latin typeface="Arial" charset="0"/>
            </a:endParaRPr>
          </a:p>
        </p:txBody>
      </p:sp>
      <p:sp>
        <p:nvSpPr>
          <p:cNvPr id="33797" name="Rectangle 5"/>
          <p:cNvSpPr>
            <a:spLocks noChangeArrowheads="1"/>
          </p:cNvSpPr>
          <p:nvPr/>
        </p:nvSpPr>
        <p:spPr bwMode="auto">
          <a:xfrm>
            <a:off x="533400" y="349250"/>
            <a:ext cx="487363" cy="336550"/>
          </a:xfrm>
          <a:prstGeom prst="rect">
            <a:avLst/>
          </a:prstGeom>
          <a:noFill/>
          <a:ln w="9525">
            <a:noFill/>
            <a:miter lim="800000"/>
            <a:headEnd/>
            <a:tailEnd/>
          </a:ln>
        </p:spPr>
        <p:txBody>
          <a:bodyPr wrap="none">
            <a:spAutoFit/>
          </a:bodyPr>
          <a:lstStyle/>
          <a:p>
            <a:r>
              <a:rPr lang="en-GB" sz="1600">
                <a:solidFill>
                  <a:schemeClr val="tx2"/>
                </a:solidFill>
                <a:latin typeface="Arial" charset="0"/>
              </a:rPr>
              <a:t>10</a:t>
            </a:r>
            <a:r>
              <a:rPr lang="en-GB" sz="1600" baseline="30000">
                <a:solidFill>
                  <a:schemeClr val="tx2"/>
                </a:solidFill>
                <a:latin typeface="Arial" charset="0"/>
              </a:rPr>
              <a:t>9</a:t>
            </a:r>
            <a:endParaRPr lang="en-US" sz="1600">
              <a:solidFill>
                <a:schemeClr val="tx2"/>
              </a:solidFill>
              <a:latin typeface="Arial" charset="0"/>
            </a:endParaRPr>
          </a:p>
        </p:txBody>
      </p:sp>
      <p:sp>
        <p:nvSpPr>
          <p:cNvPr id="33798" name="Rectangle 6"/>
          <p:cNvSpPr>
            <a:spLocks noChangeArrowheads="1"/>
          </p:cNvSpPr>
          <p:nvPr/>
        </p:nvSpPr>
        <p:spPr bwMode="auto">
          <a:xfrm rot="-5400000">
            <a:off x="-548482" y="3031332"/>
            <a:ext cx="1674813" cy="336550"/>
          </a:xfrm>
          <a:prstGeom prst="rect">
            <a:avLst/>
          </a:prstGeom>
          <a:noFill/>
          <a:ln w="9525">
            <a:noFill/>
            <a:miter lim="800000"/>
            <a:headEnd/>
            <a:tailEnd/>
          </a:ln>
        </p:spPr>
        <p:txBody>
          <a:bodyPr wrap="none">
            <a:spAutoFit/>
          </a:bodyPr>
          <a:lstStyle/>
          <a:p>
            <a:r>
              <a:rPr lang="en-GB" sz="1600" b="1">
                <a:solidFill>
                  <a:schemeClr val="tx2"/>
                </a:solidFill>
                <a:latin typeface="Arial" charset="0"/>
              </a:rPr>
              <a:t>Temperature, K</a:t>
            </a:r>
            <a:endParaRPr lang="en-US" sz="1600" b="1">
              <a:solidFill>
                <a:schemeClr val="tx2"/>
              </a:solidFill>
              <a:latin typeface="Arial" charset="0"/>
            </a:endParaRPr>
          </a:p>
        </p:txBody>
      </p:sp>
      <p:sp>
        <p:nvSpPr>
          <p:cNvPr id="33799" name="Rectangle 7"/>
          <p:cNvSpPr>
            <a:spLocks noChangeArrowheads="1"/>
          </p:cNvSpPr>
          <p:nvPr/>
        </p:nvSpPr>
        <p:spPr bwMode="auto">
          <a:xfrm>
            <a:off x="533400" y="5302250"/>
            <a:ext cx="533400" cy="336550"/>
          </a:xfrm>
          <a:prstGeom prst="rect">
            <a:avLst/>
          </a:prstGeom>
          <a:noFill/>
          <a:ln w="9525">
            <a:noFill/>
            <a:miter lim="800000"/>
            <a:headEnd/>
            <a:tailEnd/>
          </a:ln>
        </p:spPr>
        <p:txBody>
          <a:bodyPr wrap="none">
            <a:spAutoFit/>
          </a:bodyPr>
          <a:lstStyle/>
          <a:p>
            <a:r>
              <a:rPr lang="en-GB" sz="1600">
                <a:solidFill>
                  <a:schemeClr val="tx2"/>
                </a:solidFill>
                <a:latin typeface="Arial" charset="0"/>
              </a:rPr>
              <a:t>10</a:t>
            </a:r>
            <a:r>
              <a:rPr lang="en-GB" sz="1600" baseline="30000">
                <a:solidFill>
                  <a:schemeClr val="tx2"/>
                </a:solidFill>
                <a:latin typeface="Arial" charset="0"/>
              </a:rPr>
              <a:t>-3</a:t>
            </a:r>
            <a:endParaRPr lang="en-US" sz="1600">
              <a:solidFill>
                <a:schemeClr val="tx2"/>
              </a:solidFill>
              <a:latin typeface="Arial" charset="0"/>
            </a:endParaRPr>
          </a:p>
        </p:txBody>
      </p:sp>
      <p:sp>
        <p:nvSpPr>
          <p:cNvPr id="33800" name="Rectangle 8"/>
          <p:cNvSpPr>
            <a:spLocks noChangeArrowheads="1"/>
          </p:cNvSpPr>
          <p:nvPr/>
        </p:nvSpPr>
        <p:spPr bwMode="auto">
          <a:xfrm>
            <a:off x="533400" y="4464050"/>
            <a:ext cx="533400" cy="336550"/>
          </a:xfrm>
          <a:prstGeom prst="rect">
            <a:avLst/>
          </a:prstGeom>
          <a:noFill/>
          <a:ln w="9525">
            <a:noFill/>
            <a:miter lim="800000"/>
            <a:headEnd/>
            <a:tailEnd/>
          </a:ln>
        </p:spPr>
        <p:txBody>
          <a:bodyPr wrap="none">
            <a:spAutoFit/>
          </a:bodyPr>
          <a:lstStyle/>
          <a:p>
            <a:r>
              <a:rPr lang="en-GB" sz="1600">
                <a:solidFill>
                  <a:schemeClr val="tx2"/>
                </a:solidFill>
                <a:latin typeface="Arial" charset="0"/>
              </a:rPr>
              <a:t>10</a:t>
            </a:r>
            <a:r>
              <a:rPr lang="en-GB" sz="1600" baseline="30000">
                <a:solidFill>
                  <a:schemeClr val="tx2"/>
                </a:solidFill>
                <a:latin typeface="Arial" charset="0"/>
              </a:rPr>
              <a:t>-1</a:t>
            </a:r>
            <a:endParaRPr lang="en-US" sz="1600">
              <a:solidFill>
                <a:schemeClr val="tx2"/>
              </a:solidFill>
              <a:latin typeface="Arial" charset="0"/>
            </a:endParaRPr>
          </a:p>
        </p:txBody>
      </p:sp>
      <p:sp>
        <p:nvSpPr>
          <p:cNvPr id="33801" name="Rectangle 9"/>
          <p:cNvSpPr>
            <a:spLocks noChangeArrowheads="1"/>
          </p:cNvSpPr>
          <p:nvPr/>
        </p:nvSpPr>
        <p:spPr bwMode="auto">
          <a:xfrm>
            <a:off x="533400" y="3625850"/>
            <a:ext cx="487363" cy="336550"/>
          </a:xfrm>
          <a:prstGeom prst="rect">
            <a:avLst/>
          </a:prstGeom>
          <a:noFill/>
          <a:ln w="9525">
            <a:noFill/>
            <a:miter lim="800000"/>
            <a:headEnd/>
            <a:tailEnd/>
          </a:ln>
        </p:spPr>
        <p:txBody>
          <a:bodyPr wrap="none">
            <a:spAutoFit/>
          </a:bodyPr>
          <a:lstStyle/>
          <a:p>
            <a:r>
              <a:rPr lang="en-GB" sz="1600">
                <a:solidFill>
                  <a:schemeClr val="tx2"/>
                </a:solidFill>
                <a:latin typeface="Arial" charset="0"/>
              </a:rPr>
              <a:t>10</a:t>
            </a:r>
            <a:r>
              <a:rPr lang="en-GB" sz="1600" baseline="30000">
                <a:solidFill>
                  <a:schemeClr val="tx2"/>
                </a:solidFill>
                <a:latin typeface="Arial" charset="0"/>
              </a:rPr>
              <a:t>1</a:t>
            </a:r>
            <a:endParaRPr lang="en-US" sz="1600">
              <a:solidFill>
                <a:schemeClr val="tx2"/>
              </a:solidFill>
              <a:latin typeface="Arial" charset="0"/>
            </a:endParaRPr>
          </a:p>
        </p:txBody>
      </p:sp>
      <p:sp>
        <p:nvSpPr>
          <p:cNvPr id="33802" name="Rectangle 10"/>
          <p:cNvSpPr>
            <a:spLocks noChangeArrowheads="1"/>
          </p:cNvSpPr>
          <p:nvPr/>
        </p:nvSpPr>
        <p:spPr bwMode="auto">
          <a:xfrm>
            <a:off x="533400" y="2787650"/>
            <a:ext cx="487363" cy="336550"/>
          </a:xfrm>
          <a:prstGeom prst="rect">
            <a:avLst/>
          </a:prstGeom>
          <a:noFill/>
          <a:ln w="9525">
            <a:noFill/>
            <a:miter lim="800000"/>
            <a:headEnd/>
            <a:tailEnd/>
          </a:ln>
        </p:spPr>
        <p:txBody>
          <a:bodyPr wrap="none">
            <a:spAutoFit/>
          </a:bodyPr>
          <a:lstStyle/>
          <a:p>
            <a:r>
              <a:rPr lang="en-GB" sz="1600">
                <a:solidFill>
                  <a:schemeClr val="tx2"/>
                </a:solidFill>
                <a:latin typeface="Arial" charset="0"/>
              </a:rPr>
              <a:t>10</a:t>
            </a:r>
            <a:r>
              <a:rPr lang="en-GB" sz="1600" baseline="30000">
                <a:solidFill>
                  <a:schemeClr val="tx2"/>
                </a:solidFill>
                <a:latin typeface="Arial" charset="0"/>
              </a:rPr>
              <a:t>3</a:t>
            </a:r>
            <a:endParaRPr lang="en-US" sz="1600">
              <a:solidFill>
                <a:schemeClr val="tx2"/>
              </a:solidFill>
              <a:latin typeface="Arial" charset="0"/>
            </a:endParaRPr>
          </a:p>
        </p:txBody>
      </p:sp>
      <p:sp>
        <p:nvSpPr>
          <p:cNvPr id="33803" name="Rectangle 11"/>
          <p:cNvSpPr>
            <a:spLocks noChangeArrowheads="1"/>
          </p:cNvSpPr>
          <p:nvPr/>
        </p:nvSpPr>
        <p:spPr bwMode="auto">
          <a:xfrm>
            <a:off x="533400" y="2025650"/>
            <a:ext cx="487363" cy="336550"/>
          </a:xfrm>
          <a:prstGeom prst="rect">
            <a:avLst/>
          </a:prstGeom>
          <a:noFill/>
          <a:ln w="9525">
            <a:noFill/>
            <a:miter lim="800000"/>
            <a:headEnd/>
            <a:tailEnd/>
          </a:ln>
        </p:spPr>
        <p:txBody>
          <a:bodyPr wrap="none">
            <a:spAutoFit/>
          </a:bodyPr>
          <a:lstStyle/>
          <a:p>
            <a:r>
              <a:rPr lang="en-GB" sz="1600">
                <a:solidFill>
                  <a:schemeClr val="tx2"/>
                </a:solidFill>
                <a:latin typeface="Arial" charset="0"/>
              </a:rPr>
              <a:t>10</a:t>
            </a:r>
            <a:r>
              <a:rPr lang="en-GB" sz="1600" baseline="30000">
                <a:solidFill>
                  <a:schemeClr val="tx2"/>
                </a:solidFill>
                <a:latin typeface="Arial" charset="0"/>
              </a:rPr>
              <a:t>5</a:t>
            </a:r>
            <a:endParaRPr lang="en-US" sz="1600">
              <a:solidFill>
                <a:schemeClr val="tx2"/>
              </a:solidFill>
              <a:latin typeface="Arial" charset="0"/>
            </a:endParaRPr>
          </a:p>
        </p:txBody>
      </p:sp>
      <p:sp>
        <p:nvSpPr>
          <p:cNvPr id="33804" name="Rectangle 12"/>
          <p:cNvSpPr>
            <a:spLocks noChangeArrowheads="1"/>
          </p:cNvSpPr>
          <p:nvPr/>
        </p:nvSpPr>
        <p:spPr bwMode="auto">
          <a:xfrm>
            <a:off x="533400" y="1187450"/>
            <a:ext cx="487363" cy="336550"/>
          </a:xfrm>
          <a:prstGeom prst="rect">
            <a:avLst/>
          </a:prstGeom>
          <a:noFill/>
          <a:ln w="9525">
            <a:noFill/>
            <a:miter lim="800000"/>
            <a:headEnd/>
            <a:tailEnd/>
          </a:ln>
        </p:spPr>
        <p:txBody>
          <a:bodyPr wrap="none">
            <a:spAutoFit/>
          </a:bodyPr>
          <a:lstStyle/>
          <a:p>
            <a:r>
              <a:rPr lang="en-GB" sz="1600">
                <a:solidFill>
                  <a:schemeClr val="tx2"/>
                </a:solidFill>
                <a:latin typeface="Arial" charset="0"/>
              </a:rPr>
              <a:t>10</a:t>
            </a:r>
            <a:r>
              <a:rPr lang="en-GB" sz="1600" baseline="30000">
                <a:solidFill>
                  <a:schemeClr val="tx2"/>
                </a:solidFill>
                <a:latin typeface="Arial" charset="0"/>
              </a:rPr>
              <a:t>7</a:t>
            </a:r>
            <a:endParaRPr lang="en-US" sz="1600">
              <a:solidFill>
                <a:schemeClr val="tx2"/>
              </a:solidFill>
              <a:latin typeface="Arial" charset="0"/>
            </a:endParaRPr>
          </a:p>
        </p:txBody>
      </p:sp>
      <p:sp>
        <p:nvSpPr>
          <p:cNvPr id="33805" name="Rectangle 13"/>
          <p:cNvSpPr>
            <a:spLocks noChangeArrowheads="1"/>
          </p:cNvSpPr>
          <p:nvPr/>
        </p:nvSpPr>
        <p:spPr bwMode="auto">
          <a:xfrm>
            <a:off x="1524000" y="228600"/>
            <a:ext cx="2187575" cy="336550"/>
          </a:xfrm>
          <a:prstGeom prst="rect">
            <a:avLst/>
          </a:prstGeom>
          <a:noFill/>
          <a:ln w="9525">
            <a:noFill/>
            <a:miter lim="800000"/>
            <a:headEnd/>
            <a:tailEnd/>
          </a:ln>
        </p:spPr>
        <p:txBody>
          <a:bodyPr wrap="none">
            <a:spAutoFit/>
          </a:bodyPr>
          <a:lstStyle/>
          <a:p>
            <a:r>
              <a:rPr lang="en-GB" sz="1600" dirty="0" err="1">
                <a:solidFill>
                  <a:schemeClr val="tx2"/>
                </a:solidFill>
                <a:latin typeface="Arial" charset="0"/>
              </a:rPr>
              <a:t>Center</a:t>
            </a:r>
            <a:r>
              <a:rPr lang="en-GB" sz="1600" dirty="0">
                <a:solidFill>
                  <a:schemeClr val="tx2"/>
                </a:solidFill>
                <a:latin typeface="Arial" charset="0"/>
              </a:rPr>
              <a:t> of hottest stars</a:t>
            </a:r>
            <a:endParaRPr lang="en-US" sz="1600" dirty="0">
              <a:solidFill>
                <a:schemeClr val="tx2"/>
              </a:solidFill>
              <a:latin typeface="Arial" charset="0"/>
            </a:endParaRPr>
          </a:p>
        </p:txBody>
      </p:sp>
      <p:sp>
        <p:nvSpPr>
          <p:cNvPr id="33806" name="Rectangle 14"/>
          <p:cNvSpPr>
            <a:spLocks noChangeArrowheads="1"/>
          </p:cNvSpPr>
          <p:nvPr/>
        </p:nvSpPr>
        <p:spPr bwMode="auto">
          <a:xfrm>
            <a:off x="1524000" y="533400"/>
            <a:ext cx="1730375" cy="581025"/>
          </a:xfrm>
          <a:prstGeom prst="rect">
            <a:avLst/>
          </a:prstGeom>
          <a:noFill/>
          <a:ln w="9525">
            <a:noFill/>
            <a:miter lim="800000"/>
            <a:headEnd/>
            <a:tailEnd/>
          </a:ln>
        </p:spPr>
        <p:txBody>
          <a:bodyPr wrap="none">
            <a:spAutoFit/>
          </a:bodyPr>
          <a:lstStyle/>
          <a:p>
            <a:r>
              <a:rPr lang="en-GB" sz="1600">
                <a:solidFill>
                  <a:schemeClr val="tx2"/>
                </a:solidFill>
                <a:latin typeface="Arial" charset="0"/>
              </a:rPr>
              <a:t>Center of Sun, </a:t>
            </a:r>
          </a:p>
          <a:p>
            <a:r>
              <a:rPr lang="en-GB" sz="1600">
                <a:solidFill>
                  <a:schemeClr val="tx2"/>
                </a:solidFill>
                <a:latin typeface="Arial" charset="0"/>
              </a:rPr>
              <a:t>nuclear reactions</a:t>
            </a:r>
            <a:endParaRPr lang="en-US" sz="1600">
              <a:solidFill>
                <a:schemeClr val="tx2"/>
              </a:solidFill>
              <a:latin typeface="Arial" charset="0"/>
            </a:endParaRPr>
          </a:p>
        </p:txBody>
      </p:sp>
      <p:sp>
        <p:nvSpPr>
          <p:cNvPr id="33807" name="Rectangle 15"/>
          <p:cNvSpPr>
            <a:spLocks noChangeArrowheads="1"/>
          </p:cNvSpPr>
          <p:nvPr/>
        </p:nvSpPr>
        <p:spPr bwMode="auto">
          <a:xfrm>
            <a:off x="1524000" y="2209800"/>
            <a:ext cx="2609850" cy="336550"/>
          </a:xfrm>
          <a:prstGeom prst="rect">
            <a:avLst/>
          </a:prstGeom>
          <a:noFill/>
          <a:ln w="9525">
            <a:noFill/>
            <a:miter lim="800000"/>
            <a:headEnd/>
            <a:tailEnd/>
          </a:ln>
        </p:spPr>
        <p:txBody>
          <a:bodyPr wrap="none">
            <a:spAutoFit/>
          </a:bodyPr>
          <a:lstStyle/>
          <a:p>
            <a:r>
              <a:rPr lang="en-GB" sz="1600">
                <a:solidFill>
                  <a:schemeClr val="tx2"/>
                </a:solidFill>
                <a:latin typeface="Arial" charset="0"/>
              </a:rPr>
              <a:t>Electronic/chemical energy</a:t>
            </a:r>
            <a:endParaRPr lang="en-US" sz="1600">
              <a:solidFill>
                <a:schemeClr val="tx2"/>
              </a:solidFill>
              <a:latin typeface="Arial" charset="0"/>
            </a:endParaRPr>
          </a:p>
        </p:txBody>
      </p:sp>
      <p:sp>
        <p:nvSpPr>
          <p:cNvPr id="33808" name="Rectangle 16"/>
          <p:cNvSpPr>
            <a:spLocks noChangeArrowheads="1"/>
          </p:cNvSpPr>
          <p:nvPr/>
        </p:nvSpPr>
        <p:spPr bwMode="auto">
          <a:xfrm>
            <a:off x="1524000" y="2438400"/>
            <a:ext cx="3494088" cy="336550"/>
          </a:xfrm>
          <a:prstGeom prst="rect">
            <a:avLst/>
          </a:prstGeom>
          <a:noFill/>
          <a:ln w="9525">
            <a:noFill/>
            <a:miter lim="800000"/>
            <a:headEnd/>
            <a:tailEnd/>
          </a:ln>
        </p:spPr>
        <p:txBody>
          <a:bodyPr wrap="none">
            <a:spAutoFit/>
          </a:bodyPr>
          <a:lstStyle/>
          <a:p>
            <a:r>
              <a:rPr lang="en-GB" sz="1600">
                <a:solidFill>
                  <a:schemeClr val="tx2"/>
                </a:solidFill>
                <a:latin typeface="Arial" charset="0"/>
              </a:rPr>
              <a:t>Surface of Sun, hottest boiling points</a:t>
            </a:r>
            <a:endParaRPr lang="en-US" sz="1600">
              <a:solidFill>
                <a:schemeClr val="tx2"/>
              </a:solidFill>
              <a:latin typeface="Arial" charset="0"/>
            </a:endParaRPr>
          </a:p>
        </p:txBody>
      </p:sp>
      <p:sp>
        <p:nvSpPr>
          <p:cNvPr id="33809" name="Rectangle 17"/>
          <p:cNvSpPr>
            <a:spLocks noChangeArrowheads="1"/>
          </p:cNvSpPr>
          <p:nvPr/>
        </p:nvSpPr>
        <p:spPr bwMode="auto">
          <a:xfrm>
            <a:off x="1852613" y="3033713"/>
            <a:ext cx="1304925" cy="336550"/>
          </a:xfrm>
          <a:prstGeom prst="rect">
            <a:avLst/>
          </a:prstGeom>
          <a:noFill/>
          <a:ln w="9525">
            <a:noFill/>
            <a:miter lim="800000"/>
            <a:headEnd/>
            <a:tailEnd/>
          </a:ln>
        </p:spPr>
        <p:txBody>
          <a:bodyPr wrap="none">
            <a:spAutoFit/>
          </a:bodyPr>
          <a:lstStyle/>
          <a:p>
            <a:r>
              <a:rPr lang="en-GB" sz="1600" b="1">
                <a:solidFill>
                  <a:srgbClr val="008000"/>
                </a:solidFill>
                <a:latin typeface="Arial" charset="0"/>
              </a:rPr>
              <a:t>Organic life</a:t>
            </a:r>
            <a:endParaRPr lang="en-US" sz="1600" b="1">
              <a:solidFill>
                <a:srgbClr val="008000"/>
              </a:solidFill>
              <a:latin typeface="Arial" charset="0"/>
            </a:endParaRPr>
          </a:p>
        </p:txBody>
      </p:sp>
      <p:sp>
        <p:nvSpPr>
          <p:cNvPr id="33810" name="Rectangle 18"/>
          <p:cNvSpPr>
            <a:spLocks noChangeArrowheads="1"/>
          </p:cNvSpPr>
          <p:nvPr/>
        </p:nvSpPr>
        <p:spPr bwMode="auto">
          <a:xfrm>
            <a:off x="1524000" y="3352800"/>
            <a:ext cx="1006475" cy="336550"/>
          </a:xfrm>
          <a:prstGeom prst="rect">
            <a:avLst/>
          </a:prstGeom>
          <a:noFill/>
          <a:ln w="9525">
            <a:noFill/>
            <a:miter lim="800000"/>
            <a:headEnd/>
            <a:tailEnd/>
          </a:ln>
        </p:spPr>
        <p:txBody>
          <a:bodyPr wrap="none">
            <a:spAutoFit/>
          </a:bodyPr>
          <a:lstStyle/>
          <a:p>
            <a:r>
              <a:rPr lang="en-GB" sz="1600">
                <a:solidFill>
                  <a:schemeClr val="tx2"/>
                </a:solidFill>
                <a:latin typeface="Arial" charset="0"/>
              </a:rPr>
              <a:t>Liquid air</a:t>
            </a:r>
            <a:endParaRPr lang="en-US" sz="1600">
              <a:solidFill>
                <a:schemeClr val="tx2"/>
              </a:solidFill>
              <a:latin typeface="Arial" charset="0"/>
            </a:endParaRPr>
          </a:p>
        </p:txBody>
      </p:sp>
      <p:sp>
        <p:nvSpPr>
          <p:cNvPr id="33811" name="Rectangle 19"/>
          <p:cNvSpPr>
            <a:spLocks noChangeArrowheads="1"/>
          </p:cNvSpPr>
          <p:nvPr/>
        </p:nvSpPr>
        <p:spPr bwMode="auto">
          <a:xfrm>
            <a:off x="1538288" y="3705225"/>
            <a:ext cx="1117600" cy="336550"/>
          </a:xfrm>
          <a:prstGeom prst="rect">
            <a:avLst/>
          </a:prstGeom>
          <a:noFill/>
          <a:ln w="9525">
            <a:noFill/>
            <a:miter lim="800000"/>
            <a:headEnd/>
            <a:tailEnd/>
          </a:ln>
        </p:spPr>
        <p:txBody>
          <a:bodyPr wrap="none">
            <a:spAutoFit/>
          </a:bodyPr>
          <a:lstStyle/>
          <a:p>
            <a:r>
              <a:rPr lang="en-GB" sz="1600">
                <a:solidFill>
                  <a:schemeClr val="tx2"/>
                </a:solidFill>
                <a:latin typeface="Arial" charset="0"/>
              </a:rPr>
              <a:t>Liquid </a:t>
            </a:r>
            <a:r>
              <a:rPr lang="en-GB" sz="1600" baseline="30000">
                <a:solidFill>
                  <a:schemeClr val="tx2"/>
                </a:solidFill>
                <a:latin typeface="Arial" charset="0"/>
              </a:rPr>
              <a:t>4</a:t>
            </a:r>
            <a:r>
              <a:rPr lang="en-GB" sz="1600">
                <a:solidFill>
                  <a:schemeClr val="tx2"/>
                </a:solidFill>
                <a:latin typeface="Arial" charset="0"/>
              </a:rPr>
              <a:t>He</a:t>
            </a:r>
            <a:endParaRPr lang="en-US" sz="1600">
              <a:solidFill>
                <a:schemeClr val="tx2"/>
              </a:solidFill>
              <a:latin typeface="Arial" charset="0"/>
            </a:endParaRPr>
          </a:p>
        </p:txBody>
      </p:sp>
      <p:sp>
        <p:nvSpPr>
          <p:cNvPr id="33812" name="Rectangle 20"/>
          <p:cNvSpPr>
            <a:spLocks noChangeArrowheads="1"/>
          </p:cNvSpPr>
          <p:nvPr/>
        </p:nvSpPr>
        <p:spPr bwMode="auto">
          <a:xfrm>
            <a:off x="1854200" y="3992563"/>
            <a:ext cx="1041400" cy="336550"/>
          </a:xfrm>
          <a:prstGeom prst="rect">
            <a:avLst/>
          </a:prstGeom>
          <a:noFill/>
          <a:ln w="9525">
            <a:noFill/>
            <a:miter lim="800000"/>
            <a:headEnd/>
            <a:tailEnd/>
          </a:ln>
        </p:spPr>
        <p:txBody>
          <a:bodyPr wrap="none">
            <a:spAutoFit/>
          </a:bodyPr>
          <a:lstStyle/>
          <a:p>
            <a:r>
              <a:rPr lang="en-GB" sz="1600" b="1">
                <a:solidFill>
                  <a:srgbClr val="FF0000"/>
                </a:solidFill>
                <a:latin typeface="Arial" charset="0"/>
              </a:rPr>
              <a:t>Universe</a:t>
            </a:r>
            <a:endParaRPr lang="en-US" sz="1600" b="1">
              <a:solidFill>
                <a:srgbClr val="FF0000"/>
              </a:solidFill>
              <a:latin typeface="Arial" charset="0"/>
            </a:endParaRPr>
          </a:p>
        </p:txBody>
      </p:sp>
      <p:sp>
        <p:nvSpPr>
          <p:cNvPr id="33813" name="Rectangle 21"/>
          <p:cNvSpPr>
            <a:spLocks noChangeArrowheads="1"/>
          </p:cNvSpPr>
          <p:nvPr/>
        </p:nvSpPr>
        <p:spPr bwMode="auto">
          <a:xfrm>
            <a:off x="1524000" y="4235450"/>
            <a:ext cx="1490663" cy="336550"/>
          </a:xfrm>
          <a:prstGeom prst="rect">
            <a:avLst/>
          </a:prstGeom>
          <a:noFill/>
          <a:ln w="9525">
            <a:noFill/>
            <a:miter lim="800000"/>
            <a:headEnd/>
            <a:tailEnd/>
          </a:ln>
        </p:spPr>
        <p:txBody>
          <a:bodyPr wrap="none">
            <a:spAutoFit/>
          </a:bodyPr>
          <a:lstStyle/>
          <a:p>
            <a:r>
              <a:rPr lang="en-GB" sz="1600">
                <a:solidFill>
                  <a:schemeClr val="tx2"/>
                </a:solidFill>
                <a:latin typeface="Arial" charset="0"/>
              </a:rPr>
              <a:t>Superfluid </a:t>
            </a:r>
            <a:r>
              <a:rPr lang="en-GB" sz="1600" baseline="30000">
                <a:solidFill>
                  <a:schemeClr val="tx2"/>
                </a:solidFill>
                <a:latin typeface="Arial" charset="0"/>
              </a:rPr>
              <a:t>4</a:t>
            </a:r>
            <a:r>
              <a:rPr lang="en-GB" sz="1600">
                <a:solidFill>
                  <a:schemeClr val="tx2"/>
                </a:solidFill>
                <a:latin typeface="Arial" charset="0"/>
              </a:rPr>
              <a:t>He</a:t>
            </a:r>
            <a:endParaRPr lang="en-US" sz="1600">
              <a:solidFill>
                <a:schemeClr val="tx2"/>
              </a:solidFill>
              <a:latin typeface="Arial" charset="0"/>
            </a:endParaRPr>
          </a:p>
        </p:txBody>
      </p:sp>
      <p:sp>
        <p:nvSpPr>
          <p:cNvPr id="33814" name="Rectangle 22"/>
          <p:cNvSpPr>
            <a:spLocks noChangeArrowheads="1"/>
          </p:cNvSpPr>
          <p:nvPr/>
        </p:nvSpPr>
        <p:spPr bwMode="auto">
          <a:xfrm>
            <a:off x="1524000" y="5181600"/>
            <a:ext cx="1490663" cy="336550"/>
          </a:xfrm>
          <a:prstGeom prst="rect">
            <a:avLst/>
          </a:prstGeom>
          <a:noFill/>
          <a:ln w="9525">
            <a:noFill/>
            <a:miter lim="800000"/>
            <a:headEnd/>
            <a:tailEnd/>
          </a:ln>
        </p:spPr>
        <p:txBody>
          <a:bodyPr wrap="none">
            <a:spAutoFit/>
          </a:bodyPr>
          <a:lstStyle/>
          <a:p>
            <a:r>
              <a:rPr lang="en-GB" sz="1600">
                <a:solidFill>
                  <a:schemeClr val="tx2"/>
                </a:solidFill>
                <a:latin typeface="Arial" charset="0"/>
              </a:rPr>
              <a:t>Superfluid </a:t>
            </a:r>
            <a:r>
              <a:rPr lang="en-GB" sz="1600" baseline="30000">
                <a:solidFill>
                  <a:schemeClr val="tx2"/>
                </a:solidFill>
                <a:latin typeface="Arial" charset="0"/>
              </a:rPr>
              <a:t>3</a:t>
            </a:r>
            <a:r>
              <a:rPr lang="en-GB" sz="1600">
                <a:solidFill>
                  <a:schemeClr val="tx2"/>
                </a:solidFill>
                <a:latin typeface="Arial" charset="0"/>
              </a:rPr>
              <a:t>He</a:t>
            </a:r>
            <a:endParaRPr lang="en-US" sz="1600">
              <a:solidFill>
                <a:schemeClr val="tx2"/>
              </a:solidFill>
              <a:latin typeface="Arial" charset="0"/>
            </a:endParaRPr>
          </a:p>
        </p:txBody>
      </p:sp>
      <p:sp>
        <p:nvSpPr>
          <p:cNvPr id="33815" name="Rectangle 23"/>
          <p:cNvSpPr>
            <a:spLocks noChangeArrowheads="1"/>
          </p:cNvSpPr>
          <p:nvPr/>
        </p:nvSpPr>
        <p:spPr bwMode="auto">
          <a:xfrm>
            <a:off x="1524000" y="6172200"/>
            <a:ext cx="2919413" cy="336550"/>
          </a:xfrm>
          <a:prstGeom prst="rect">
            <a:avLst/>
          </a:prstGeom>
          <a:noFill/>
          <a:ln w="9525">
            <a:noFill/>
            <a:miter lim="800000"/>
            <a:headEnd/>
            <a:tailEnd/>
          </a:ln>
        </p:spPr>
        <p:txBody>
          <a:bodyPr wrap="none">
            <a:spAutoFit/>
          </a:bodyPr>
          <a:lstStyle/>
          <a:p>
            <a:r>
              <a:rPr lang="en-GB" sz="1600">
                <a:solidFill>
                  <a:schemeClr val="tx2"/>
                </a:solidFill>
                <a:latin typeface="Arial" charset="0"/>
              </a:rPr>
              <a:t>Lowest </a:t>
            </a:r>
            <a:r>
              <a:rPr lang="en-GB" sz="1600" b="1" i="1">
                <a:solidFill>
                  <a:schemeClr val="tx2"/>
                </a:solidFill>
                <a:latin typeface="Arial" charset="0"/>
              </a:rPr>
              <a:t>T</a:t>
            </a:r>
            <a:r>
              <a:rPr lang="en-GB" sz="1600">
                <a:solidFill>
                  <a:schemeClr val="tx2"/>
                </a:solidFill>
                <a:latin typeface="Arial" charset="0"/>
              </a:rPr>
              <a:t> of condensed matter</a:t>
            </a:r>
            <a:endParaRPr lang="en-US" sz="1600">
              <a:solidFill>
                <a:schemeClr val="tx2"/>
              </a:solidFill>
              <a:latin typeface="Arial" charset="0"/>
            </a:endParaRPr>
          </a:p>
        </p:txBody>
      </p:sp>
      <p:sp>
        <p:nvSpPr>
          <p:cNvPr id="33816" name="Line 24"/>
          <p:cNvSpPr>
            <a:spLocks noChangeShapeType="1"/>
          </p:cNvSpPr>
          <p:nvPr/>
        </p:nvSpPr>
        <p:spPr bwMode="auto">
          <a:xfrm flipV="1">
            <a:off x="3962400" y="3505200"/>
            <a:ext cx="0" cy="2209800"/>
          </a:xfrm>
          <a:prstGeom prst="line">
            <a:avLst/>
          </a:prstGeom>
          <a:noFill/>
          <a:ln w="38100">
            <a:solidFill>
              <a:srgbClr val="0000FF"/>
            </a:solidFill>
            <a:round/>
            <a:headEnd/>
            <a:tailEnd type="triangle" w="med" len="med"/>
          </a:ln>
        </p:spPr>
        <p:txBody>
          <a:bodyPr/>
          <a:lstStyle/>
          <a:p>
            <a:endParaRPr lang="en-US"/>
          </a:p>
        </p:txBody>
      </p:sp>
      <p:sp>
        <p:nvSpPr>
          <p:cNvPr id="33817" name="Rectangle 25"/>
          <p:cNvSpPr>
            <a:spLocks noChangeArrowheads="1"/>
          </p:cNvSpPr>
          <p:nvPr/>
        </p:nvSpPr>
        <p:spPr bwMode="auto">
          <a:xfrm rot="-5400000">
            <a:off x="3313906" y="4534694"/>
            <a:ext cx="1785938" cy="336550"/>
          </a:xfrm>
          <a:prstGeom prst="rect">
            <a:avLst/>
          </a:prstGeom>
          <a:noFill/>
          <a:ln w="9525">
            <a:noFill/>
            <a:miter lim="800000"/>
            <a:headEnd/>
            <a:tailEnd/>
          </a:ln>
        </p:spPr>
        <p:txBody>
          <a:bodyPr wrap="none">
            <a:spAutoFit/>
          </a:bodyPr>
          <a:lstStyle/>
          <a:p>
            <a:r>
              <a:rPr lang="en-GB" sz="1600">
                <a:solidFill>
                  <a:schemeClr val="tx2"/>
                </a:solidFill>
                <a:latin typeface="Arial" charset="0"/>
              </a:rPr>
              <a:t>Superconductivity</a:t>
            </a:r>
            <a:endParaRPr lang="en-US" sz="1600">
              <a:solidFill>
                <a:schemeClr val="tx2"/>
              </a:solidFill>
              <a:latin typeface="Arial" charset="0"/>
            </a:endParaRPr>
          </a:p>
        </p:txBody>
      </p:sp>
      <p:sp>
        <p:nvSpPr>
          <p:cNvPr id="33818" name="Line 26"/>
          <p:cNvSpPr>
            <a:spLocks noChangeShapeType="1"/>
          </p:cNvSpPr>
          <p:nvPr/>
        </p:nvSpPr>
        <p:spPr bwMode="auto">
          <a:xfrm flipV="1">
            <a:off x="5024438" y="5138738"/>
            <a:ext cx="0" cy="1371600"/>
          </a:xfrm>
          <a:prstGeom prst="line">
            <a:avLst/>
          </a:prstGeom>
          <a:noFill/>
          <a:ln w="38100">
            <a:solidFill>
              <a:srgbClr val="0000FF"/>
            </a:solidFill>
            <a:round/>
            <a:headEnd/>
            <a:tailEnd type="triangle" w="med" len="med"/>
          </a:ln>
        </p:spPr>
        <p:txBody>
          <a:bodyPr/>
          <a:lstStyle/>
          <a:p>
            <a:endParaRPr lang="en-US"/>
          </a:p>
        </p:txBody>
      </p:sp>
      <p:sp>
        <p:nvSpPr>
          <p:cNvPr id="33819" name="Line 27"/>
          <p:cNvSpPr>
            <a:spLocks noChangeShapeType="1"/>
          </p:cNvSpPr>
          <p:nvPr/>
        </p:nvSpPr>
        <p:spPr bwMode="auto">
          <a:xfrm>
            <a:off x="5019675" y="3048000"/>
            <a:ext cx="0" cy="2057400"/>
          </a:xfrm>
          <a:prstGeom prst="line">
            <a:avLst/>
          </a:prstGeom>
          <a:noFill/>
          <a:ln w="38100">
            <a:solidFill>
              <a:srgbClr val="0000FF"/>
            </a:solidFill>
            <a:round/>
            <a:headEnd type="triangle" w="med" len="med"/>
            <a:tailEnd type="triangle" w="med" len="med"/>
          </a:ln>
        </p:spPr>
        <p:txBody>
          <a:bodyPr/>
          <a:lstStyle/>
          <a:p>
            <a:endParaRPr lang="en-US"/>
          </a:p>
        </p:txBody>
      </p:sp>
      <p:sp>
        <p:nvSpPr>
          <p:cNvPr id="33820" name="Rectangle 28"/>
          <p:cNvSpPr>
            <a:spLocks noChangeArrowheads="1"/>
          </p:cNvSpPr>
          <p:nvPr/>
        </p:nvSpPr>
        <p:spPr bwMode="auto">
          <a:xfrm rot="-5400000">
            <a:off x="4697413" y="3727450"/>
            <a:ext cx="1177925" cy="581025"/>
          </a:xfrm>
          <a:prstGeom prst="rect">
            <a:avLst/>
          </a:prstGeom>
          <a:noFill/>
          <a:ln w="9525">
            <a:noFill/>
            <a:miter lim="800000"/>
            <a:headEnd/>
            <a:tailEnd/>
          </a:ln>
        </p:spPr>
        <p:txBody>
          <a:bodyPr wrap="none">
            <a:spAutoFit/>
          </a:bodyPr>
          <a:lstStyle/>
          <a:p>
            <a:pPr algn="ctr"/>
            <a:r>
              <a:rPr lang="en-GB" sz="1600">
                <a:solidFill>
                  <a:schemeClr val="tx2"/>
                </a:solidFill>
                <a:latin typeface="Arial" charset="0"/>
              </a:rPr>
              <a:t>Electronic</a:t>
            </a:r>
          </a:p>
          <a:p>
            <a:pPr algn="ctr"/>
            <a:r>
              <a:rPr lang="en-GB" sz="1600">
                <a:solidFill>
                  <a:schemeClr val="tx2"/>
                </a:solidFill>
                <a:latin typeface="Arial" charset="0"/>
              </a:rPr>
              <a:t>magnetism</a:t>
            </a:r>
            <a:endParaRPr lang="en-US" sz="1600">
              <a:solidFill>
                <a:schemeClr val="tx2"/>
              </a:solidFill>
              <a:latin typeface="Arial" charset="0"/>
            </a:endParaRPr>
          </a:p>
        </p:txBody>
      </p:sp>
      <p:sp>
        <p:nvSpPr>
          <p:cNvPr id="33821" name="Rectangle 29"/>
          <p:cNvSpPr>
            <a:spLocks noChangeArrowheads="1"/>
          </p:cNvSpPr>
          <p:nvPr/>
        </p:nvSpPr>
        <p:spPr bwMode="auto">
          <a:xfrm rot="-5400000">
            <a:off x="4705350" y="5640388"/>
            <a:ext cx="1177925" cy="581025"/>
          </a:xfrm>
          <a:prstGeom prst="rect">
            <a:avLst/>
          </a:prstGeom>
          <a:noFill/>
          <a:ln w="9525">
            <a:noFill/>
            <a:miter lim="800000"/>
            <a:headEnd/>
            <a:tailEnd/>
          </a:ln>
        </p:spPr>
        <p:txBody>
          <a:bodyPr wrap="none">
            <a:spAutoFit/>
          </a:bodyPr>
          <a:lstStyle/>
          <a:p>
            <a:pPr algn="ctr"/>
            <a:r>
              <a:rPr lang="en-GB" sz="1600">
                <a:solidFill>
                  <a:schemeClr val="tx2"/>
                </a:solidFill>
                <a:latin typeface="Arial" charset="0"/>
              </a:rPr>
              <a:t>Nuclear</a:t>
            </a:r>
          </a:p>
          <a:p>
            <a:pPr algn="ctr"/>
            <a:r>
              <a:rPr lang="en-GB" sz="1600">
                <a:solidFill>
                  <a:schemeClr val="tx2"/>
                </a:solidFill>
                <a:latin typeface="Arial" charset="0"/>
              </a:rPr>
              <a:t>magnetism</a:t>
            </a:r>
            <a:endParaRPr lang="en-US" sz="1600">
              <a:solidFill>
                <a:schemeClr val="tx2"/>
              </a:solidFill>
              <a:latin typeface="Arial" charset="0"/>
            </a:endParaRPr>
          </a:p>
        </p:txBody>
      </p:sp>
      <p:sp>
        <p:nvSpPr>
          <p:cNvPr id="33822" name="Line 30"/>
          <p:cNvSpPr>
            <a:spLocks noChangeShapeType="1"/>
          </p:cNvSpPr>
          <p:nvPr/>
        </p:nvSpPr>
        <p:spPr bwMode="auto">
          <a:xfrm flipH="1">
            <a:off x="1447800" y="4159250"/>
            <a:ext cx="457200" cy="0"/>
          </a:xfrm>
          <a:prstGeom prst="line">
            <a:avLst/>
          </a:prstGeom>
          <a:noFill/>
          <a:ln w="50800">
            <a:solidFill>
              <a:srgbClr val="FF0000"/>
            </a:solidFill>
            <a:round/>
            <a:headEnd/>
            <a:tailEnd type="triangle" w="med" len="med"/>
          </a:ln>
        </p:spPr>
        <p:txBody>
          <a:bodyPr/>
          <a:lstStyle/>
          <a:p>
            <a:endParaRPr lang="en-US"/>
          </a:p>
        </p:txBody>
      </p:sp>
      <p:sp>
        <p:nvSpPr>
          <p:cNvPr id="33823" name="Line 31"/>
          <p:cNvSpPr>
            <a:spLocks noChangeShapeType="1"/>
          </p:cNvSpPr>
          <p:nvPr/>
        </p:nvSpPr>
        <p:spPr bwMode="auto">
          <a:xfrm flipH="1">
            <a:off x="1447800" y="3200400"/>
            <a:ext cx="457200" cy="0"/>
          </a:xfrm>
          <a:prstGeom prst="line">
            <a:avLst/>
          </a:prstGeom>
          <a:noFill/>
          <a:ln w="50800">
            <a:solidFill>
              <a:srgbClr val="008000"/>
            </a:solidFill>
            <a:round/>
            <a:headEnd/>
            <a:tailEnd type="triangle" w="med" len="med"/>
          </a:ln>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690299C-2BB9-4675-AF5E-B8320858E4A2}"/>
              </a:ext>
            </a:extLst>
          </p:cNvPr>
          <p:cNvSpPr txBox="1"/>
          <p:nvPr/>
        </p:nvSpPr>
        <p:spPr>
          <a:xfrm>
            <a:off x="1676400" y="609600"/>
            <a:ext cx="5410200" cy="1052660"/>
          </a:xfrm>
          <a:prstGeom prst="rect">
            <a:avLst/>
          </a:prstGeom>
          <a:noFill/>
        </p:spPr>
        <p:txBody>
          <a:bodyPr wrap="square">
            <a:spAutoFit/>
          </a:bodyPr>
          <a:lstStyle/>
          <a:p>
            <a:pPr>
              <a:lnSpc>
                <a:spcPct val="150000"/>
              </a:lnSpc>
            </a:pPr>
            <a:r>
              <a:rPr lang="en-US" sz="2400" b="1" dirty="0">
                <a:effectLst/>
                <a:latin typeface="Times New Roman" panose="02020603050405020304" pitchFamily="18" charset="0"/>
                <a:ea typeface="Calibri" panose="020F0502020204030204" pitchFamily="34" charset="0"/>
              </a:rPr>
              <a:t>Assignment # 6                   </a:t>
            </a:r>
            <a:r>
              <a:rPr lang="en-US" sz="2000" dirty="0">
                <a:effectLst/>
                <a:latin typeface="Times New Roman" panose="02020603050405020304" pitchFamily="18" charset="0"/>
                <a:ea typeface="Calibri" panose="020F0502020204030204" pitchFamily="34" charset="0"/>
              </a:rPr>
              <a:t>Due 3/25/2022</a:t>
            </a:r>
          </a:p>
          <a:p>
            <a:pPr>
              <a:lnSpc>
                <a:spcPct val="150000"/>
              </a:lnSpc>
            </a:pPr>
            <a:r>
              <a:rPr lang="en-US" sz="2000" dirty="0">
                <a:ea typeface="Calibri" panose="020F0502020204030204" pitchFamily="34" charset="0"/>
                <a:cs typeface="Times New Roman" panose="02020603050405020304" pitchFamily="18" charset="0"/>
              </a:rPr>
              <a:t>4.5, </a:t>
            </a:r>
            <a:r>
              <a:rPr lang="en-US" sz="2000" strike="sngStrike" dirty="0">
                <a:ea typeface="Calibri" panose="020F0502020204030204" pitchFamily="34" charset="0"/>
                <a:cs typeface="Times New Roman" panose="02020603050405020304" pitchFamily="18" charset="0"/>
              </a:rPr>
              <a:t>4.6</a:t>
            </a:r>
            <a:r>
              <a:rPr lang="en-US" sz="2000" dirty="0">
                <a:ea typeface="Calibri" panose="020F0502020204030204" pitchFamily="34" charset="0"/>
                <a:cs typeface="Times New Roman" panose="02020603050405020304" pitchFamily="18" charset="0"/>
              </a:rPr>
              <a:t>, 4.14, 4.15 &amp; 4.23. </a:t>
            </a:r>
            <a:endParaRPr lang="en-US" sz="2000" dirty="0">
              <a:effectLst/>
              <a:latin typeface="Times New Roman" panose="02020603050405020304" pitchFamily="18" charset="0"/>
              <a:ea typeface="Calibri" panose="020F0502020204030204" pitchFamily="34" charset="0"/>
            </a:endParaRPr>
          </a:p>
        </p:txBody>
      </p:sp>
      <p:sp>
        <p:nvSpPr>
          <p:cNvPr id="5" name="TextBox 3">
            <a:extLst>
              <a:ext uri="{FF2B5EF4-FFF2-40B4-BE49-F238E27FC236}">
                <a16:creationId xmlns:a16="http://schemas.microsoft.com/office/drawing/2014/main" id="{7121088A-3386-44CE-A8DD-A63E7920FE8D}"/>
              </a:ext>
            </a:extLst>
          </p:cNvPr>
          <p:cNvSpPr txBox="1"/>
          <p:nvPr/>
        </p:nvSpPr>
        <p:spPr>
          <a:xfrm>
            <a:off x="1466850" y="2055397"/>
            <a:ext cx="6096000" cy="1877437"/>
          </a:xfrm>
          <a:prstGeom prst="rect">
            <a:avLst/>
          </a:prstGeom>
          <a:noFill/>
        </p:spPr>
        <p:txBody>
          <a:bodyPr wrap="square">
            <a:spAutoFit/>
          </a:bodyPr>
          <a:ls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a:spcBef>
                <a:spcPts val="600"/>
              </a:spcBef>
              <a:spcAft>
                <a:spcPts val="6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Problems for practice of Ch 4:</a:t>
            </a:r>
          </a:p>
          <a:p>
            <a:pPr>
              <a:spcBef>
                <a:spcPts val="600"/>
              </a:spcBef>
              <a:spcAft>
                <a:spcPts val="600"/>
              </a:spcAft>
            </a:pPr>
            <a:r>
              <a:rPr lang="en-US" sz="2400" dirty="0">
                <a:ea typeface="Calibri" panose="020F0502020204030204" pitchFamily="34" charset="0"/>
                <a:cs typeface="Times New Roman" panose="02020603050405020304" pitchFamily="18" charset="0"/>
              </a:rPr>
              <a:t>4.1, 4.2, 4.3, 4.4, </a:t>
            </a:r>
            <a:r>
              <a:rPr lang="en-US" sz="2400" strike="sngStrike" dirty="0">
                <a:ea typeface="Calibri" panose="020F0502020204030204" pitchFamily="34" charset="0"/>
                <a:cs typeface="Times New Roman" panose="02020603050405020304" pitchFamily="18" charset="0"/>
              </a:rPr>
              <a:t>4.7, 4.8</a:t>
            </a:r>
            <a:r>
              <a:rPr lang="en-US" sz="2400" dirty="0">
                <a:ea typeface="Calibri" panose="020F0502020204030204" pitchFamily="34" charset="0"/>
                <a:cs typeface="Times New Roman" panose="02020603050405020304" pitchFamily="18" charset="0"/>
              </a:rPr>
              <a:t>, 4.9, 4.10, 4.11, 4.18, 4.20 &amp; </a:t>
            </a:r>
            <a:r>
              <a:rPr lang="en-US" sz="2400" strike="sngStrike" dirty="0">
                <a:ea typeface="Calibri" panose="020F0502020204030204" pitchFamily="34" charset="0"/>
                <a:cs typeface="Times New Roman" panose="02020603050405020304" pitchFamily="18" charset="0"/>
              </a:rPr>
              <a:t>4.22</a:t>
            </a:r>
            <a:r>
              <a:rPr lang="en-US" sz="2400" dirty="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600"/>
              </a:spcBef>
              <a:spcAft>
                <a:spcPts val="6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8096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F105DEB-3761-48C3-A802-D2D30CEFEB98}"/>
              </a:ext>
            </a:extLst>
          </p:cNvPr>
          <p:cNvSpPr txBox="1"/>
          <p:nvPr/>
        </p:nvSpPr>
        <p:spPr>
          <a:xfrm>
            <a:off x="523796" y="5741011"/>
            <a:ext cx="6553197" cy="923330"/>
          </a:xfrm>
          <a:prstGeom prst="rect">
            <a:avLst/>
          </a:prstGeom>
          <a:noFill/>
        </p:spPr>
        <p:txBody>
          <a:bodyPr wrap="square" rtlCol="0">
            <a:spAutoFit/>
          </a:bodyPr>
          <a:lstStyle/>
          <a:p>
            <a:r>
              <a:rPr lang="en-US" dirty="0">
                <a:solidFill>
                  <a:srgbClr val="FF0000"/>
                </a:solidFill>
              </a:rPr>
              <a:t>Applications: </a:t>
            </a:r>
            <a:r>
              <a:rPr lang="en-US" dirty="0"/>
              <a:t>Large power plants</a:t>
            </a:r>
          </a:p>
          <a:p>
            <a:r>
              <a:rPr lang="en-US" dirty="0"/>
              <a:t>The steam does work by pushing a turbine,</a:t>
            </a:r>
          </a:p>
          <a:p>
            <a:r>
              <a:rPr lang="en-US" dirty="0"/>
              <a:t>The heat is provided by burning a fossil fuel or </a:t>
            </a:r>
            <a:r>
              <a:rPr lang="en-US" dirty="0" err="1"/>
              <a:t>fissioning</a:t>
            </a:r>
            <a:r>
              <a:rPr lang="en-US" dirty="0"/>
              <a:t> uranium.</a:t>
            </a:r>
          </a:p>
        </p:txBody>
      </p:sp>
      <p:sp>
        <p:nvSpPr>
          <p:cNvPr id="6" name="TextBox 5">
            <a:extLst>
              <a:ext uri="{FF2B5EF4-FFF2-40B4-BE49-F238E27FC236}">
                <a16:creationId xmlns:a16="http://schemas.microsoft.com/office/drawing/2014/main" id="{E7CF60AE-E271-4973-8F4B-5CB065AF683A}"/>
              </a:ext>
            </a:extLst>
          </p:cNvPr>
          <p:cNvSpPr txBox="1"/>
          <p:nvPr/>
        </p:nvSpPr>
        <p:spPr>
          <a:xfrm>
            <a:off x="609600" y="732889"/>
            <a:ext cx="4953000" cy="369332"/>
          </a:xfrm>
          <a:prstGeom prst="rect">
            <a:avLst/>
          </a:prstGeom>
          <a:noFill/>
        </p:spPr>
        <p:txBody>
          <a:bodyPr wrap="square" rtlCol="0">
            <a:spAutoFit/>
          </a:bodyPr>
          <a:lstStyle/>
          <a:p>
            <a:r>
              <a:rPr lang="en-US" dirty="0"/>
              <a:t>Efficiency can not be calculated from PV-diagram</a:t>
            </a:r>
          </a:p>
        </p:txBody>
      </p:sp>
      <p:sp>
        <p:nvSpPr>
          <p:cNvPr id="7" name="Rectangle 2">
            <a:extLst>
              <a:ext uri="{FF2B5EF4-FFF2-40B4-BE49-F238E27FC236}">
                <a16:creationId xmlns:a16="http://schemas.microsoft.com/office/drawing/2014/main" id="{70901912-D122-4C1C-97F7-D14452D820BF}"/>
              </a:ext>
            </a:extLst>
          </p:cNvPr>
          <p:cNvSpPr txBox="1">
            <a:spLocks noChangeArrowheads="1"/>
          </p:cNvSpPr>
          <p:nvPr/>
        </p:nvSpPr>
        <p:spPr bwMode="auto">
          <a:xfrm>
            <a:off x="1964739" y="91556"/>
            <a:ext cx="5244391" cy="533400"/>
          </a:xfrm>
          <a:prstGeom prst="rect">
            <a:avLst/>
          </a:prstGeom>
          <a:solidFill>
            <a:srgbClr val="0000FF"/>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2400" b="1" kern="0" dirty="0">
                <a:solidFill>
                  <a:schemeClr val="bg1"/>
                </a:solidFill>
                <a:latin typeface="Times New Roman" panose="02020603050405020304" pitchFamily="18" charset="0"/>
                <a:cs typeface="Times New Roman" panose="02020603050405020304" pitchFamily="18" charset="0"/>
              </a:rPr>
              <a:t>Rankine cycle (</a:t>
            </a:r>
            <a:r>
              <a:rPr lang="en-US" sz="2400" b="1" kern="0" dirty="0" err="1">
                <a:solidFill>
                  <a:schemeClr val="bg1"/>
                </a:solidFill>
                <a:latin typeface="Times New Roman" panose="02020603050405020304" pitchFamily="18" charset="0"/>
                <a:cs typeface="Times New Roman" panose="02020603050405020304" pitchFamily="18" charset="0"/>
              </a:rPr>
              <a:t>cont</a:t>
            </a:r>
            <a:r>
              <a:rPr lang="en-US" sz="2400" b="1" kern="0" dirty="0">
                <a:solidFill>
                  <a:schemeClr val="bg1"/>
                </a:solidFill>
                <a:latin typeface="Times New Roman" panose="02020603050405020304" pitchFamily="18" charset="0"/>
                <a:cs typeface="Times New Roman" panose="02020603050405020304" pitchFamily="18" charset="0"/>
              </a:rPr>
              <a:t>)</a:t>
            </a:r>
          </a:p>
        </p:txBody>
      </p:sp>
      <p:sp>
        <p:nvSpPr>
          <p:cNvPr id="9" name="TextBox 8">
            <a:extLst>
              <a:ext uri="{FF2B5EF4-FFF2-40B4-BE49-F238E27FC236}">
                <a16:creationId xmlns:a16="http://schemas.microsoft.com/office/drawing/2014/main" id="{04FB1674-9199-4B63-827A-12FE902B1A5B}"/>
              </a:ext>
            </a:extLst>
          </p:cNvPr>
          <p:cNvSpPr txBox="1"/>
          <p:nvPr/>
        </p:nvSpPr>
        <p:spPr>
          <a:xfrm>
            <a:off x="1587966" y="1052730"/>
            <a:ext cx="2819400" cy="369332"/>
          </a:xfrm>
          <a:prstGeom prst="rect">
            <a:avLst/>
          </a:prstGeom>
          <a:noFill/>
        </p:spPr>
        <p:txBody>
          <a:bodyPr wrap="square" rtlCol="0">
            <a:spAutoFit/>
          </a:bodyPr>
          <a:lstStyle/>
          <a:p>
            <a:r>
              <a:rPr lang="en-US" dirty="0"/>
              <a:t>We must consider </a:t>
            </a:r>
            <a:r>
              <a:rPr lang="en-US" b="1" dirty="0"/>
              <a:t>Enthalpy</a:t>
            </a:r>
          </a:p>
        </p:txBody>
      </p:sp>
      <p:sp>
        <p:nvSpPr>
          <p:cNvPr id="10" name="TextBox 9">
            <a:extLst>
              <a:ext uri="{FF2B5EF4-FFF2-40B4-BE49-F238E27FC236}">
                <a16:creationId xmlns:a16="http://schemas.microsoft.com/office/drawing/2014/main" id="{275CA242-E078-4731-B8CE-071E4F30884B}"/>
              </a:ext>
            </a:extLst>
          </p:cNvPr>
          <p:cNvSpPr txBox="1"/>
          <p:nvPr/>
        </p:nvSpPr>
        <p:spPr>
          <a:xfrm>
            <a:off x="5628218" y="781221"/>
            <a:ext cx="3445461" cy="369332"/>
          </a:xfrm>
          <a:prstGeom prst="rect">
            <a:avLst/>
          </a:prstGeom>
          <a:noFill/>
        </p:spPr>
        <p:txBody>
          <a:bodyPr wrap="square" rtlCol="0">
            <a:spAutoFit/>
          </a:bodyPr>
          <a:lstStyle/>
          <a:p>
            <a:r>
              <a:rPr lang="en-US" dirty="0"/>
              <a:t>Because of phase change involved</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E59D319-D657-466D-8E08-FDC776861858}"/>
                  </a:ext>
                </a:extLst>
              </p:cNvPr>
              <p:cNvSpPr txBox="1"/>
              <p:nvPr/>
            </p:nvSpPr>
            <p:spPr>
              <a:xfrm>
                <a:off x="1250274" y="1489134"/>
                <a:ext cx="19812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𝐻</m:t>
                      </m:r>
                      <m:r>
                        <a:rPr lang="en-US" sz="2000" b="0" i="1" smtClean="0">
                          <a:latin typeface="Cambria Math" panose="02040503050406030204" pitchFamily="18" charset="0"/>
                        </a:rPr>
                        <m:t>=</m:t>
                      </m:r>
                      <m:r>
                        <a:rPr lang="en-US" sz="2000" b="0" i="1" smtClean="0">
                          <a:latin typeface="Cambria Math" panose="02040503050406030204" pitchFamily="18" charset="0"/>
                        </a:rPr>
                        <m:t>𝑈</m:t>
                      </m:r>
                      <m:r>
                        <a:rPr lang="en-US" sz="2000" b="0" i="1" smtClean="0">
                          <a:latin typeface="Cambria Math" panose="02040503050406030204" pitchFamily="18" charset="0"/>
                        </a:rPr>
                        <m:t>+</m:t>
                      </m:r>
                      <m:r>
                        <a:rPr lang="en-US" sz="2000" b="0" i="1" smtClean="0">
                          <a:latin typeface="Cambria Math" panose="02040503050406030204" pitchFamily="18" charset="0"/>
                        </a:rPr>
                        <m:t>𝑃𝑉</m:t>
                      </m:r>
                    </m:oMath>
                  </m:oMathPara>
                </a14:m>
                <a:endParaRPr lang="en-US" sz="2000" dirty="0"/>
              </a:p>
            </p:txBody>
          </p:sp>
        </mc:Choice>
        <mc:Fallback xmlns="">
          <p:sp>
            <p:nvSpPr>
              <p:cNvPr id="12" name="TextBox 11">
                <a:extLst>
                  <a:ext uri="{FF2B5EF4-FFF2-40B4-BE49-F238E27FC236}">
                    <a16:creationId xmlns:a16="http://schemas.microsoft.com/office/drawing/2014/main" id="{DE59D319-D657-466D-8E08-FDC776861858}"/>
                  </a:ext>
                </a:extLst>
              </p:cNvPr>
              <p:cNvSpPr txBox="1">
                <a:spLocks noRot="1" noChangeAspect="1" noMove="1" noResize="1" noEditPoints="1" noAdjustHandles="1" noChangeArrowheads="1" noChangeShapeType="1" noTextEdit="1"/>
              </p:cNvSpPr>
              <p:nvPr/>
            </p:nvSpPr>
            <p:spPr>
              <a:xfrm>
                <a:off x="1250274" y="1489134"/>
                <a:ext cx="1981200" cy="40011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D6F5F4E3-AD96-4A28-9FE7-6C974D345FBF}"/>
                  </a:ext>
                </a:extLst>
              </p:cNvPr>
              <p:cNvSpPr txBox="1"/>
              <p:nvPr/>
            </p:nvSpPr>
            <p:spPr>
              <a:xfrm>
                <a:off x="4736636" y="1224502"/>
                <a:ext cx="2654764" cy="569900"/>
              </a:xfrm>
              <a:prstGeom prst="rect">
                <a:avLst/>
              </a:prstGeom>
              <a:noFill/>
            </p:spPr>
            <p:txBody>
              <a:bodyPr wrap="square" rtlCol="0">
                <a:spAutoFit/>
              </a:bodyPr>
              <a:lstStyle/>
              <a:p>
                <a:r>
                  <a:rPr lang="en-US" dirty="0"/>
                  <a:t>Efficiency,  </a:t>
                </a:r>
                <a14:m>
                  <m:oMath xmlns:m="http://schemas.openxmlformats.org/officeDocument/2006/math">
                    <m:r>
                      <a:rPr lang="en-US" sz="2000" b="0" i="1" smtClean="0">
                        <a:latin typeface="Cambria Math" panose="02040503050406030204" pitchFamily="18" charset="0"/>
                      </a:rPr>
                      <m:t>𝑒</m:t>
                    </m:r>
                    <m:r>
                      <a:rPr lang="en-US" sz="2000" b="0" i="1" smtClean="0">
                        <a:latin typeface="Cambria Math" panose="02040503050406030204" pitchFamily="18" charset="0"/>
                      </a:rPr>
                      <m:t>=1−</m:t>
                    </m:r>
                    <m:f>
                      <m:fPr>
                        <m:ctrlPr>
                          <a:rPr lang="en-US" sz="2000" b="0" i="1" smtClean="0">
                            <a:latin typeface="Cambria Math" panose="02040503050406030204" pitchFamily="18" charset="0"/>
                          </a:rPr>
                        </m:ctrlPr>
                      </m:fPr>
                      <m:num>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𝑄</m:t>
                            </m:r>
                          </m:e>
                          <m:sub>
                            <m:r>
                              <a:rPr lang="en-US" sz="2000" b="0" i="1" smtClean="0">
                                <a:latin typeface="Cambria Math" panose="02040503050406030204" pitchFamily="18" charset="0"/>
                              </a:rPr>
                              <m:t>𝑐</m:t>
                            </m:r>
                          </m:sub>
                        </m:sSub>
                      </m:num>
                      <m:den>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𝑄</m:t>
                            </m:r>
                          </m:e>
                          <m:sub>
                            <m:r>
                              <a:rPr lang="en-US" sz="2000" b="0" i="1" smtClean="0">
                                <a:latin typeface="Cambria Math" panose="02040503050406030204" pitchFamily="18" charset="0"/>
                              </a:rPr>
                              <m:t>h</m:t>
                            </m:r>
                          </m:sub>
                        </m:sSub>
                      </m:den>
                    </m:f>
                  </m:oMath>
                </a14:m>
                <a:endParaRPr lang="en-US" sz="2000" dirty="0"/>
              </a:p>
            </p:txBody>
          </p:sp>
        </mc:Choice>
        <mc:Fallback xmlns="">
          <p:sp>
            <p:nvSpPr>
              <p:cNvPr id="13" name="TextBox 12">
                <a:extLst>
                  <a:ext uri="{FF2B5EF4-FFF2-40B4-BE49-F238E27FC236}">
                    <a16:creationId xmlns:a16="http://schemas.microsoft.com/office/drawing/2014/main" id="{D6F5F4E3-AD96-4A28-9FE7-6C974D345FBF}"/>
                  </a:ext>
                </a:extLst>
              </p:cNvPr>
              <p:cNvSpPr txBox="1">
                <a:spLocks noRot="1" noChangeAspect="1" noMove="1" noResize="1" noEditPoints="1" noAdjustHandles="1" noChangeArrowheads="1" noChangeShapeType="1" noTextEdit="1"/>
              </p:cNvSpPr>
              <p:nvPr/>
            </p:nvSpPr>
            <p:spPr>
              <a:xfrm>
                <a:off x="4736636" y="1224502"/>
                <a:ext cx="2654764" cy="569900"/>
              </a:xfrm>
              <a:prstGeom prst="rect">
                <a:avLst/>
              </a:prstGeom>
              <a:blipFill>
                <a:blip r:embed="rId3"/>
                <a:stretch>
                  <a:fillRect l="-1835" b="-53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C014CF00-9D14-4366-A022-E60630E85438}"/>
                  </a:ext>
                </a:extLst>
              </p:cNvPr>
              <p:cNvSpPr txBox="1"/>
              <p:nvPr/>
            </p:nvSpPr>
            <p:spPr>
              <a:xfrm>
                <a:off x="3365484" y="1993838"/>
                <a:ext cx="2197116"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000" i="1" dirty="0" smtClean="0">
                              <a:latin typeface="Cambria Math" panose="02040503050406030204" pitchFamily="18" charset="0"/>
                            </a:rPr>
                          </m:ctrlPr>
                        </m:sSubPr>
                        <m:e>
                          <m:r>
                            <a:rPr lang="en-US" sz="2000" b="0" i="1" dirty="0" smtClean="0">
                              <a:latin typeface="Cambria Math" panose="02040503050406030204" pitchFamily="18" charset="0"/>
                            </a:rPr>
                            <m:t>𝑄</m:t>
                          </m:r>
                        </m:e>
                        <m:sub>
                          <m:r>
                            <a:rPr lang="en-US" sz="2000" b="0" i="1" dirty="0" smtClean="0">
                              <a:latin typeface="Cambria Math" panose="02040503050406030204" pitchFamily="18" charset="0"/>
                            </a:rPr>
                            <m:t>h</m:t>
                          </m:r>
                        </m:sub>
                      </m:sSub>
                      <m:r>
                        <a:rPr lang="en-US" sz="2000" b="0" i="1" dirty="0" smtClean="0">
                          <a:latin typeface="Cambria Math" panose="02040503050406030204" pitchFamily="18" charset="0"/>
                        </a:rPr>
                        <m:t>=</m:t>
                      </m:r>
                      <m:sSub>
                        <m:sSubPr>
                          <m:ctrlPr>
                            <a:rPr lang="en-US" sz="2000" b="0" i="1" dirty="0" smtClean="0">
                              <a:latin typeface="Cambria Math" panose="02040503050406030204" pitchFamily="18" charset="0"/>
                            </a:rPr>
                          </m:ctrlPr>
                        </m:sSubPr>
                        <m:e>
                          <m:r>
                            <a:rPr lang="en-US" sz="2000" b="0" i="1" dirty="0" smtClean="0">
                              <a:latin typeface="Cambria Math" panose="02040503050406030204" pitchFamily="18" charset="0"/>
                            </a:rPr>
                            <m:t>𝑈</m:t>
                          </m:r>
                        </m:e>
                        <m:sub>
                          <m:r>
                            <a:rPr lang="en-US" sz="2000" b="0" i="1" dirty="0" smtClean="0">
                              <a:latin typeface="Cambria Math" panose="02040503050406030204" pitchFamily="18" charset="0"/>
                            </a:rPr>
                            <m:t>h</m:t>
                          </m:r>
                        </m:sub>
                      </m:sSub>
                      <m:r>
                        <a:rPr lang="en-US" sz="2000" b="0" i="1" dirty="0" smtClean="0">
                          <a:latin typeface="Cambria Math" panose="02040503050406030204" pitchFamily="18" charset="0"/>
                        </a:rPr>
                        <m:t>+</m:t>
                      </m:r>
                      <m:sSub>
                        <m:sSubPr>
                          <m:ctrlPr>
                            <a:rPr lang="en-US" sz="2000" b="0" i="1" dirty="0" smtClean="0">
                              <a:latin typeface="Cambria Math" panose="02040503050406030204" pitchFamily="18" charset="0"/>
                            </a:rPr>
                          </m:ctrlPr>
                        </m:sSubPr>
                        <m:e>
                          <m:d>
                            <m:dPr>
                              <m:ctrlPr>
                                <a:rPr lang="en-US" sz="2000" b="0" i="1" dirty="0" smtClean="0">
                                  <a:latin typeface="Cambria Math" panose="02040503050406030204" pitchFamily="18" charset="0"/>
                                </a:rPr>
                              </m:ctrlPr>
                            </m:dPr>
                            <m:e>
                              <m:r>
                                <a:rPr lang="en-US" sz="2000" b="0" i="1" dirty="0" smtClean="0">
                                  <a:latin typeface="Cambria Math" panose="02040503050406030204" pitchFamily="18" charset="0"/>
                                </a:rPr>
                                <m:t>𝑃𝑉</m:t>
                              </m:r>
                            </m:e>
                          </m:d>
                        </m:e>
                        <m:sub>
                          <m:r>
                            <a:rPr lang="en-US" sz="2000" b="0" i="1" dirty="0" smtClean="0">
                              <a:latin typeface="Cambria Math" panose="02040503050406030204" pitchFamily="18" charset="0"/>
                            </a:rPr>
                            <m:t>h</m:t>
                          </m:r>
                        </m:sub>
                      </m:sSub>
                    </m:oMath>
                  </m:oMathPara>
                </a14:m>
                <a:endParaRPr lang="en-US" sz="2000" dirty="0"/>
              </a:p>
            </p:txBody>
          </p:sp>
        </mc:Choice>
        <mc:Fallback xmlns="">
          <p:sp>
            <p:nvSpPr>
              <p:cNvPr id="14" name="TextBox 13">
                <a:extLst>
                  <a:ext uri="{FF2B5EF4-FFF2-40B4-BE49-F238E27FC236}">
                    <a16:creationId xmlns:a16="http://schemas.microsoft.com/office/drawing/2014/main" id="{C014CF00-9D14-4366-A022-E60630E85438}"/>
                  </a:ext>
                </a:extLst>
              </p:cNvPr>
              <p:cNvSpPr txBox="1">
                <a:spLocks noRot="1" noChangeAspect="1" noMove="1" noResize="1" noEditPoints="1" noAdjustHandles="1" noChangeArrowheads="1" noChangeShapeType="1" noTextEdit="1"/>
              </p:cNvSpPr>
              <p:nvPr/>
            </p:nvSpPr>
            <p:spPr>
              <a:xfrm>
                <a:off x="3365484" y="1993838"/>
                <a:ext cx="2197116" cy="400110"/>
              </a:xfrm>
              <a:prstGeom prst="rect">
                <a:avLst/>
              </a:prstGeom>
              <a:blipFill>
                <a:blip r:embed="rId4"/>
                <a:stretch>
                  <a:fillRect b="-10606"/>
                </a:stretch>
              </a:blipFill>
            </p:spPr>
            <p:txBody>
              <a:bodyPr/>
              <a:lstStyle/>
              <a:p>
                <a:r>
                  <a:rPr lang="en-US">
                    <a:noFill/>
                  </a:rPr>
                  <a:t> </a:t>
                </a:r>
              </a:p>
            </p:txBody>
          </p:sp>
        </mc:Fallback>
      </mc:AlternateContent>
      <p:sp>
        <p:nvSpPr>
          <p:cNvPr id="15" name="TextBox 14">
            <a:extLst>
              <a:ext uri="{FF2B5EF4-FFF2-40B4-BE49-F238E27FC236}">
                <a16:creationId xmlns:a16="http://schemas.microsoft.com/office/drawing/2014/main" id="{AE7BB3B2-5DCC-4468-BECB-4FEF2E67B01A}"/>
              </a:ext>
            </a:extLst>
          </p:cNvPr>
          <p:cNvSpPr txBox="1"/>
          <p:nvPr/>
        </p:nvSpPr>
        <p:spPr>
          <a:xfrm>
            <a:off x="3240580" y="1713801"/>
            <a:ext cx="1333500" cy="369332"/>
          </a:xfrm>
          <a:prstGeom prst="rect">
            <a:avLst/>
          </a:prstGeom>
          <a:noFill/>
        </p:spPr>
        <p:txBody>
          <a:bodyPr wrap="square" rtlCol="0">
            <a:spAutoFit/>
          </a:bodyPr>
          <a:lstStyle/>
          <a:p>
            <a:r>
              <a:rPr lang="en-US" dirty="0"/>
              <a:t>In this case,</a:t>
            </a:r>
          </a:p>
        </p:txBody>
      </p:sp>
      <p:sp>
        <p:nvSpPr>
          <p:cNvPr id="16" name="TextBox 15">
            <a:extLst>
              <a:ext uri="{FF2B5EF4-FFF2-40B4-BE49-F238E27FC236}">
                <a16:creationId xmlns:a16="http://schemas.microsoft.com/office/drawing/2014/main" id="{04F5624B-2FC2-4E01-85FA-C05740474A5D}"/>
              </a:ext>
            </a:extLst>
          </p:cNvPr>
          <p:cNvSpPr txBox="1"/>
          <p:nvPr/>
        </p:nvSpPr>
        <p:spPr>
          <a:xfrm>
            <a:off x="5696274" y="1870727"/>
            <a:ext cx="3312619" cy="923330"/>
          </a:xfrm>
          <a:prstGeom prst="rect">
            <a:avLst/>
          </a:prstGeom>
          <a:noFill/>
        </p:spPr>
        <p:txBody>
          <a:bodyPr wrap="square" rtlCol="0">
            <a:spAutoFit/>
          </a:bodyPr>
          <a:lstStyle/>
          <a:p>
            <a:r>
              <a:rPr lang="en-US" dirty="0"/>
              <a:t>Since heat is absorbed and expelled at constant P, while phase changes in both stages</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9156592E-89AE-43FC-AE8A-50F47F36DD32}"/>
                  </a:ext>
                </a:extLst>
              </p:cNvPr>
              <p:cNvSpPr txBox="1"/>
              <p:nvPr/>
            </p:nvSpPr>
            <p:spPr>
              <a:xfrm>
                <a:off x="3378752" y="2356543"/>
                <a:ext cx="2044716"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000" i="1" dirty="0" smtClean="0">
                              <a:latin typeface="Cambria Math" panose="02040503050406030204" pitchFamily="18" charset="0"/>
                            </a:rPr>
                          </m:ctrlPr>
                        </m:sSubPr>
                        <m:e>
                          <m:r>
                            <a:rPr lang="en-US" sz="2000" b="0" i="1" dirty="0" smtClean="0">
                              <a:latin typeface="Cambria Math" panose="02040503050406030204" pitchFamily="18" charset="0"/>
                            </a:rPr>
                            <m:t>𝑄</m:t>
                          </m:r>
                        </m:e>
                        <m:sub>
                          <m:r>
                            <a:rPr lang="en-US" sz="2000" b="0" i="1" dirty="0" smtClean="0">
                              <a:latin typeface="Cambria Math" panose="02040503050406030204" pitchFamily="18" charset="0"/>
                            </a:rPr>
                            <m:t>𝑐</m:t>
                          </m:r>
                        </m:sub>
                      </m:sSub>
                      <m:r>
                        <a:rPr lang="en-US" sz="2000" b="0" i="1" dirty="0" smtClean="0">
                          <a:latin typeface="Cambria Math" panose="02040503050406030204" pitchFamily="18" charset="0"/>
                        </a:rPr>
                        <m:t>=</m:t>
                      </m:r>
                      <m:sSub>
                        <m:sSubPr>
                          <m:ctrlPr>
                            <a:rPr lang="en-US" sz="2000" b="0" i="1" dirty="0" smtClean="0">
                              <a:latin typeface="Cambria Math" panose="02040503050406030204" pitchFamily="18" charset="0"/>
                            </a:rPr>
                          </m:ctrlPr>
                        </m:sSubPr>
                        <m:e>
                          <m:r>
                            <a:rPr lang="en-US" sz="2000" b="0" i="1" dirty="0" smtClean="0">
                              <a:latin typeface="Cambria Math" panose="02040503050406030204" pitchFamily="18" charset="0"/>
                            </a:rPr>
                            <m:t>𝑈</m:t>
                          </m:r>
                        </m:e>
                        <m:sub>
                          <m:r>
                            <a:rPr lang="en-US" sz="2000" b="0" i="1" dirty="0" smtClean="0">
                              <a:latin typeface="Cambria Math" panose="02040503050406030204" pitchFamily="18" charset="0"/>
                            </a:rPr>
                            <m:t>𝑐</m:t>
                          </m:r>
                        </m:sub>
                      </m:sSub>
                      <m:r>
                        <a:rPr lang="en-US" sz="2000" b="0" i="1" dirty="0" smtClean="0">
                          <a:latin typeface="Cambria Math" panose="02040503050406030204" pitchFamily="18" charset="0"/>
                        </a:rPr>
                        <m:t>+</m:t>
                      </m:r>
                      <m:sSub>
                        <m:sSubPr>
                          <m:ctrlPr>
                            <a:rPr lang="en-US" sz="2000" b="0" i="1" dirty="0" smtClean="0">
                              <a:latin typeface="Cambria Math" panose="02040503050406030204" pitchFamily="18" charset="0"/>
                            </a:rPr>
                          </m:ctrlPr>
                        </m:sSubPr>
                        <m:e>
                          <m:d>
                            <m:dPr>
                              <m:ctrlPr>
                                <a:rPr lang="en-US" sz="2000" b="0" i="1" dirty="0" smtClean="0">
                                  <a:latin typeface="Cambria Math" panose="02040503050406030204" pitchFamily="18" charset="0"/>
                                </a:rPr>
                              </m:ctrlPr>
                            </m:dPr>
                            <m:e>
                              <m:r>
                                <a:rPr lang="en-US" sz="2000" b="0" i="1" dirty="0" smtClean="0">
                                  <a:latin typeface="Cambria Math" panose="02040503050406030204" pitchFamily="18" charset="0"/>
                                </a:rPr>
                                <m:t>𝑃𝑉</m:t>
                              </m:r>
                            </m:e>
                          </m:d>
                        </m:e>
                        <m:sub>
                          <m:r>
                            <a:rPr lang="en-US" sz="2000" b="0" i="1" dirty="0" smtClean="0">
                              <a:latin typeface="Cambria Math" panose="02040503050406030204" pitchFamily="18" charset="0"/>
                            </a:rPr>
                            <m:t>𝑐</m:t>
                          </m:r>
                        </m:sub>
                      </m:sSub>
                    </m:oMath>
                  </m:oMathPara>
                </a14:m>
                <a:endParaRPr lang="en-US" sz="2000" dirty="0"/>
              </a:p>
            </p:txBody>
          </p:sp>
        </mc:Choice>
        <mc:Fallback xmlns="">
          <p:sp>
            <p:nvSpPr>
              <p:cNvPr id="17" name="TextBox 16">
                <a:extLst>
                  <a:ext uri="{FF2B5EF4-FFF2-40B4-BE49-F238E27FC236}">
                    <a16:creationId xmlns:a16="http://schemas.microsoft.com/office/drawing/2014/main" id="{9156592E-89AE-43FC-AE8A-50F47F36DD32}"/>
                  </a:ext>
                </a:extLst>
              </p:cNvPr>
              <p:cNvSpPr txBox="1">
                <a:spLocks noRot="1" noChangeAspect="1" noMove="1" noResize="1" noEditPoints="1" noAdjustHandles="1" noChangeArrowheads="1" noChangeShapeType="1" noTextEdit="1"/>
              </p:cNvSpPr>
              <p:nvPr/>
            </p:nvSpPr>
            <p:spPr>
              <a:xfrm>
                <a:off x="3378752" y="2356543"/>
                <a:ext cx="2044716" cy="400110"/>
              </a:xfrm>
              <a:prstGeom prst="rect">
                <a:avLst/>
              </a:prstGeom>
              <a:blipFill>
                <a:blip r:embed="rId5"/>
                <a:stretch>
                  <a:fillRect b="-1076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7B9198C1-3859-4D5D-964F-660DFC8AEFB0}"/>
                  </a:ext>
                </a:extLst>
              </p:cNvPr>
              <p:cNvSpPr txBox="1"/>
              <p:nvPr/>
            </p:nvSpPr>
            <p:spPr>
              <a:xfrm>
                <a:off x="6413699" y="2996389"/>
                <a:ext cx="2438621" cy="400110"/>
              </a:xfrm>
              <a:prstGeom prst="rect">
                <a:avLst/>
              </a:prstGeom>
              <a:noFill/>
            </p:spPr>
            <p:txBody>
              <a:bodyPr wrap="square" rtlCol="0">
                <a:spAutoFit/>
              </a:bodyPr>
              <a:lstStyle/>
              <a:p>
                <a:r>
                  <a:rPr lang="en-US" sz="2000" dirty="0"/>
                  <a:t>&amp;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𝑄</m:t>
                        </m:r>
                      </m:e>
                      <m:sub>
                        <m:r>
                          <a:rPr lang="en-US" sz="2000" b="0" i="1" smtClean="0">
                            <a:latin typeface="Cambria Math" panose="02040503050406030204" pitchFamily="18" charset="0"/>
                          </a:rPr>
                          <m:t>𝑐</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𝐻</m:t>
                        </m:r>
                      </m:e>
                      <m:sub>
                        <m:r>
                          <a:rPr lang="en-US" sz="2000" b="0" i="1" smtClean="0">
                            <a:latin typeface="Cambria Math" panose="02040503050406030204" pitchFamily="18" charset="0"/>
                          </a:rPr>
                          <m:t>4</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𝐻</m:t>
                        </m:r>
                      </m:e>
                      <m:sub>
                        <m:r>
                          <a:rPr lang="en-US" sz="2000" b="0" i="1" smtClean="0">
                            <a:latin typeface="Cambria Math" panose="02040503050406030204" pitchFamily="18" charset="0"/>
                          </a:rPr>
                          <m:t>1</m:t>
                        </m:r>
                      </m:sub>
                    </m:sSub>
                  </m:oMath>
                </a14:m>
                <a:endParaRPr lang="en-US" sz="2000" dirty="0"/>
              </a:p>
            </p:txBody>
          </p:sp>
        </mc:Choice>
        <mc:Fallback xmlns="">
          <p:sp>
            <p:nvSpPr>
              <p:cNvPr id="18" name="TextBox 17">
                <a:extLst>
                  <a:ext uri="{FF2B5EF4-FFF2-40B4-BE49-F238E27FC236}">
                    <a16:creationId xmlns:a16="http://schemas.microsoft.com/office/drawing/2014/main" id="{7B9198C1-3859-4D5D-964F-660DFC8AEFB0}"/>
                  </a:ext>
                </a:extLst>
              </p:cNvPr>
              <p:cNvSpPr txBox="1">
                <a:spLocks noRot="1" noChangeAspect="1" noMove="1" noResize="1" noEditPoints="1" noAdjustHandles="1" noChangeArrowheads="1" noChangeShapeType="1" noTextEdit="1"/>
              </p:cNvSpPr>
              <p:nvPr/>
            </p:nvSpPr>
            <p:spPr>
              <a:xfrm>
                <a:off x="6413699" y="2996389"/>
                <a:ext cx="2438621" cy="400110"/>
              </a:xfrm>
              <a:prstGeom prst="rect">
                <a:avLst/>
              </a:prstGeom>
              <a:blipFill>
                <a:blip r:embed="rId6"/>
                <a:stretch>
                  <a:fillRect l="-2500" t="-9231" b="-2769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032FF94F-5C89-4773-BF8E-F40CAA28444B}"/>
                  </a:ext>
                </a:extLst>
              </p:cNvPr>
              <p:cNvSpPr txBox="1"/>
              <p:nvPr/>
            </p:nvSpPr>
            <p:spPr>
              <a:xfrm>
                <a:off x="4603919" y="2991645"/>
                <a:ext cx="2044716"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𝑄</m:t>
                          </m:r>
                        </m:e>
                        <m:sub>
                          <m:r>
                            <a:rPr lang="en-US" sz="2000" b="0" i="1" smtClean="0">
                              <a:latin typeface="Cambria Math" panose="02040503050406030204" pitchFamily="18" charset="0"/>
                            </a:rPr>
                            <m:t>h</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𝐻</m:t>
                          </m:r>
                        </m:e>
                        <m:sub>
                          <m:r>
                            <a:rPr lang="en-US" sz="2000" b="0" i="1" smtClean="0">
                              <a:latin typeface="Cambria Math" panose="02040503050406030204" pitchFamily="18" charset="0"/>
                            </a:rPr>
                            <m:t>3</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𝐻</m:t>
                          </m:r>
                        </m:e>
                        <m:sub>
                          <m:r>
                            <a:rPr lang="en-US" sz="2000" b="0" i="1" smtClean="0">
                              <a:latin typeface="Cambria Math" panose="02040503050406030204" pitchFamily="18" charset="0"/>
                            </a:rPr>
                            <m:t>2</m:t>
                          </m:r>
                        </m:sub>
                      </m:sSub>
                    </m:oMath>
                  </m:oMathPara>
                </a14:m>
                <a:endParaRPr lang="en-US" sz="2000" dirty="0"/>
              </a:p>
            </p:txBody>
          </p:sp>
        </mc:Choice>
        <mc:Fallback xmlns="">
          <p:sp>
            <p:nvSpPr>
              <p:cNvPr id="19" name="TextBox 18">
                <a:extLst>
                  <a:ext uri="{FF2B5EF4-FFF2-40B4-BE49-F238E27FC236}">
                    <a16:creationId xmlns:a16="http://schemas.microsoft.com/office/drawing/2014/main" id="{032FF94F-5C89-4773-BF8E-F40CAA28444B}"/>
                  </a:ext>
                </a:extLst>
              </p:cNvPr>
              <p:cNvSpPr txBox="1">
                <a:spLocks noRot="1" noChangeAspect="1" noMove="1" noResize="1" noEditPoints="1" noAdjustHandles="1" noChangeArrowheads="1" noChangeShapeType="1" noTextEdit="1"/>
              </p:cNvSpPr>
              <p:nvPr/>
            </p:nvSpPr>
            <p:spPr>
              <a:xfrm>
                <a:off x="4603919" y="2991645"/>
                <a:ext cx="2044716" cy="400110"/>
              </a:xfrm>
              <a:prstGeom prst="rect">
                <a:avLst/>
              </a:prstGeom>
              <a:blipFill>
                <a:blip r:embed="rId7"/>
                <a:stretch>
                  <a:fillRect b="-1076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AA16565B-4E22-4D75-B090-4FDC12BE49F2}"/>
                  </a:ext>
                </a:extLst>
              </p:cNvPr>
              <p:cNvSpPr txBox="1"/>
              <p:nvPr/>
            </p:nvSpPr>
            <p:spPr>
              <a:xfrm>
                <a:off x="5313540" y="3481014"/>
                <a:ext cx="2538413" cy="567399"/>
              </a:xfrm>
              <a:prstGeom prst="rect">
                <a:avLst/>
              </a:prstGeom>
              <a:noFill/>
            </p:spPr>
            <p:txBody>
              <a:bodyPr wrap="square" rtlCol="0">
                <a:spAutoFit/>
              </a:bodyPr>
              <a:lstStyle/>
              <a:p>
                <a:r>
                  <a:rPr lang="en-US" sz="2000" dirty="0">
                    <a:sym typeface="Wingdings" panose="05000000000000000000" pitchFamily="2" charset="2"/>
                  </a:rPr>
                  <a:t>     </a:t>
                </a:r>
                <a14:m>
                  <m:oMath xmlns:m="http://schemas.openxmlformats.org/officeDocument/2006/math">
                    <m:r>
                      <a:rPr lang="en-US" sz="2000" b="0" i="1" smtClean="0">
                        <a:latin typeface="Cambria Math" panose="02040503050406030204" pitchFamily="18" charset="0"/>
                        <a:sym typeface="Wingdings" panose="05000000000000000000" pitchFamily="2" charset="2"/>
                      </a:rPr>
                      <m:t>𝑒</m:t>
                    </m:r>
                    <m:r>
                      <a:rPr lang="en-US" sz="2000" b="0" i="1" smtClean="0">
                        <a:latin typeface="Cambria Math" panose="02040503050406030204" pitchFamily="18" charset="0"/>
                        <a:sym typeface="Wingdings" panose="05000000000000000000" pitchFamily="2" charset="2"/>
                      </a:rPr>
                      <m:t>=1−</m:t>
                    </m:r>
                    <m:f>
                      <m:fPr>
                        <m:ctrlPr>
                          <a:rPr lang="en-US" sz="2000" b="0" i="1" smtClean="0">
                            <a:latin typeface="Cambria Math" panose="02040503050406030204" pitchFamily="18" charset="0"/>
                            <a:sym typeface="Wingdings" panose="05000000000000000000" pitchFamily="2" charset="2"/>
                          </a:rPr>
                        </m:ctrlPr>
                      </m:fPr>
                      <m:num>
                        <m:sSub>
                          <m:sSubPr>
                            <m:ctrlPr>
                              <a:rPr lang="en-US" sz="2000" b="0" i="1" smtClean="0">
                                <a:latin typeface="Cambria Math" panose="02040503050406030204" pitchFamily="18" charset="0"/>
                                <a:sym typeface="Wingdings" panose="05000000000000000000" pitchFamily="2" charset="2"/>
                              </a:rPr>
                            </m:ctrlPr>
                          </m:sSubPr>
                          <m:e>
                            <m:r>
                              <a:rPr lang="en-US" sz="2000" b="0" i="1" smtClean="0">
                                <a:latin typeface="Cambria Math" panose="02040503050406030204" pitchFamily="18" charset="0"/>
                                <a:sym typeface="Wingdings" panose="05000000000000000000" pitchFamily="2" charset="2"/>
                              </a:rPr>
                              <m:t>𝐻</m:t>
                            </m:r>
                          </m:e>
                          <m:sub>
                            <m:r>
                              <a:rPr lang="en-US" sz="2000" b="0" i="1" smtClean="0">
                                <a:latin typeface="Cambria Math" panose="02040503050406030204" pitchFamily="18" charset="0"/>
                                <a:sym typeface="Wingdings" panose="05000000000000000000" pitchFamily="2" charset="2"/>
                              </a:rPr>
                              <m:t>4</m:t>
                            </m:r>
                          </m:sub>
                        </m:sSub>
                        <m:r>
                          <a:rPr lang="en-US" sz="2000" b="0" i="1" smtClean="0">
                            <a:latin typeface="Cambria Math" panose="02040503050406030204" pitchFamily="18" charset="0"/>
                            <a:sym typeface="Wingdings" panose="05000000000000000000" pitchFamily="2" charset="2"/>
                          </a:rPr>
                          <m:t>−</m:t>
                        </m:r>
                        <m:sSub>
                          <m:sSubPr>
                            <m:ctrlPr>
                              <a:rPr lang="en-US" sz="2000" b="0" i="1" smtClean="0">
                                <a:latin typeface="Cambria Math" panose="02040503050406030204" pitchFamily="18" charset="0"/>
                                <a:sym typeface="Wingdings" panose="05000000000000000000" pitchFamily="2" charset="2"/>
                              </a:rPr>
                            </m:ctrlPr>
                          </m:sSubPr>
                          <m:e>
                            <m:r>
                              <a:rPr lang="en-US" sz="2000" b="0" i="1" smtClean="0">
                                <a:latin typeface="Cambria Math" panose="02040503050406030204" pitchFamily="18" charset="0"/>
                                <a:sym typeface="Wingdings" panose="05000000000000000000" pitchFamily="2" charset="2"/>
                              </a:rPr>
                              <m:t>𝐻</m:t>
                            </m:r>
                          </m:e>
                          <m:sub>
                            <m:r>
                              <a:rPr lang="en-US" sz="2000" b="0" i="1" smtClean="0">
                                <a:latin typeface="Cambria Math" panose="02040503050406030204" pitchFamily="18" charset="0"/>
                                <a:sym typeface="Wingdings" panose="05000000000000000000" pitchFamily="2" charset="2"/>
                              </a:rPr>
                              <m:t>1</m:t>
                            </m:r>
                          </m:sub>
                        </m:sSub>
                      </m:num>
                      <m:den>
                        <m:sSub>
                          <m:sSubPr>
                            <m:ctrlPr>
                              <a:rPr lang="en-US" sz="2000" b="0" i="1" smtClean="0">
                                <a:latin typeface="Cambria Math" panose="02040503050406030204" pitchFamily="18" charset="0"/>
                                <a:sym typeface="Wingdings" panose="05000000000000000000" pitchFamily="2" charset="2"/>
                              </a:rPr>
                            </m:ctrlPr>
                          </m:sSubPr>
                          <m:e>
                            <m:r>
                              <a:rPr lang="en-US" sz="2000" b="0" i="1" smtClean="0">
                                <a:latin typeface="Cambria Math" panose="02040503050406030204" pitchFamily="18" charset="0"/>
                                <a:sym typeface="Wingdings" panose="05000000000000000000" pitchFamily="2" charset="2"/>
                              </a:rPr>
                              <m:t>𝐻</m:t>
                            </m:r>
                          </m:e>
                          <m:sub>
                            <m:r>
                              <a:rPr lang="en-US" sz="2000" b="0" i="1" smtClean="0">
                                <a:latin typeface="Cambria Math" panose="02040503050406030204" pitchFamily="18" charset="0"/>
                                <a:sym typeface="Wingdings" panose="05000000000000000000" pitchFamily="2" charset="2"/>
                              </a:rPr>
                              <m:t>3</m:t>
                            </m:r>
                          </m:sub>
                        </m:sSub>
                        <m:r>
                          <a:rPr lang="en-US" sz="2000" b="0" i="1" smtClean="0">
                            <a:latin typeface="Cambria Math" panose="02040503050406030204" pitchFamily="18" charset="0"/>
                            <a:sym typeface="Wingdings" panose="05000000000000000000" pitchFamily="2" charset="2"/>
                          </a:rPr>
                          <m:t>−</m:t>
                        </m:r>
                        <m:sSub>
                          <m:sSubPr>
                            <m:ctrlPr>
                              <a:rPr lang="en-US" sz="2000" b="0" i="1" smtClean="0">
                                <a:latin typeface="Cambria Math" panose="02040503050406030204" pitchFamily="18" charset="0"/>
                                <a:sym typeface="Wingdings" panose="05000000000000000000" pitchFamily="2" charset="2"/>
                              </a:rPr>
                            </m:ctrlPr>
                          </m:sSubPr>
                          <m:e>
                            <m:r>
                              <a:rPr lang="en-US" sz="2000" b="0" i="1" smtClean="0">
                                <a:latin typeface="Cambria Math" panose="02040503050406030204" pitchFamily="18" charset="0"/>
                                <a:sym typeface="Wingdings" panose="05000000000000000000" pitchFamily="2" charset="2"/>
                              </a:rPr>
                              <m:t>𝐻</m:t>
                            </m:r>
                          </m:e>
                          <m:sub>
                            <m:r>
                              <a:rPr lang="en-US" sz="2000" b="0" i="1" smtClean="0">
                                <a:latin typeface="Cambria Math" panose="02040503050406030204" pitchFamily="18" charset="0"/>
                                <a:sym typeface="Wingdings" panose="05000000000000000000" pitchFamily="2" charset="2"/>
                              </a:rPr>
                              <m:t>2</m:t>
                            </m:r>
                          </m:sub>
                        </m:sSub>
                      </m:den>
                    </m:f>
                  </m:oMath>
                </a14:m>
                <a:endParaRPr lang="en-US" sz="2000" dirty="0"/>
              </a:p>
            </p:txBody>
          </p:sp>
        </mc:Choice>
        <mc:Fallback xmlns="">
          <p:sp>
            <p:nvSpPr>
              <p:cNvPr id="20" name="TextBox 19">
                <a:extLst>
                  <a:ext uri="{FF2B5EF4-FFF2-40B4-BE49-F238E27FC236}">
                    <a16:creationId xmlns:a16="http://schemas.microsoft.com/office/drawing/2014/main" id="{AA16565B-4E22-4D75-B090-4FDC12BE49F2}"/>
                  </a:ext>
                </a:extLst>
              </p:cNvPr>
              <p:cNvSpPr txBox="1">
                <a:spLocks noRot="1" noChangeAspect="1" noMove="1" noResize="1" noEditPoints="1" noAdjustHandles="1" noChangeArrowheads="1" noChangeShapeType="1" noTextEdit="1"/>
              </p:cNvSpPr>
              <p:nvPr/>
            </p:nvSpPr>
            <p:spPr>
              <a:xfrm>
                <a:off x="5313540" y="3481014"/>
                <a:ext cx="2538413" cy="567399"/>
              </a:xfrm>
              <a:prstGeom prst="rect">
                <a:avLst/>
              </a:prstGeom>
              <a:blipFill>
                <a:blip r:embed="rId8"/>
                <a:stretch>
                  <a:fillRect l="-2644"/>
                </a:stretch>
              </a:blipFill>
            </p:spPr>
            <p:txBody>
              <a:bodyPr/>
              <a:lstStyle/>
              <a:p>
                <a:r>
                  <a:rPr lang="en-US">
                    <a:noFill/>
                  </a:rPr>
                  <a:t> </a:t>
                </a:r>
              </a:p>
            </p:txBody>
          </p:sp>
        </mc:Fallback>
      </mc:AlternateContent>
      <p:grpSp>
        <p:nvGrpSpPr>
          <p:cNvPr id="24" name="Group 23">
            <a:extLst>
              <a:ext uri="{FF2B5EF4-FFF2-40B4-BE49-F238E27FC236}">
                <a16:creationId xmlns:a16="http://schemas.microsoft.com/office/drawing/2014/main" id="{537F39A8-0E2A-434D-8084-4E579493B928}"/>
              </a:ext>
            </a:extLst>
          </p:cNvPr>
          <p:cNvGrpSpPr/>
          <p:nvPr/>
        </p:nvGrpSpPr>
        <p:grpSpPr>
          <a:xfrm>
            <a:off x="4894471" y="4010184"/>
            <a:ext cx="4062493" cy="1072387"/>
            <a:chOff x="4433105" y="3418961"/>
            <a:chExt cx="4311833" cy="883015"/>
          </a:xfrm>
        </p:grpSpPr>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5E0E75B-4583-4210-97A3-668F1336DCC6}"/>
                    </a:ext>
                  </a:extLst>
                </p:cNvPr>
                <p:cNvSpPr txBox="1"/>
                <p:nvPr/>
              </p:nvSpPr>
              <p:spPr>
                <a:xfrm>
                  <a:off x="6024519" y="3550624"/>
                  <a:ext cx="134300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𝐻</m:t>
                            </m:r>
                          </m:e>
                          <m:sub>
                            <m:r>
                              <a:rPr lang="en-US" sz="2000" b="0" i="1" smtClean="0">
                                <a:latin typeface="Cambria Math" panose="02040503050406030204" pitchFamily="18" charset="0"/>
                              </a:rPr>
                              <m:t>2</m:t>
                            </m:r>
                          </m:sub>
                        </m:sSub>
                        <m:r>
                          <a:rPr lang="en-US" sz="2000" i="1" smtClean="0">
                            <a:latin typeface="Cambria Math" panose="02040503050406030204" pitchFamily="18" charset="0"/>
                            <a:ea typeface="Cambria Math" panose="02040503050406030204" pitchFamily="18" charset="0"/>
                          </a:rPr>
                          <m:t>≈</m:t>
                        </m:r>
                        <m:sSub>
                          <m:sSubPr>
                            <m:ctrlPr>
                              <a:rPr lang="en-US" sz="2000" i="1" smtClean="0">
                                <a:latin typeface="Cambria Math" panose="02040503050406030204" pitchFamily="18" charset="0"/>
                                <a:ea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𝐻</m:t>
                            </m:r>
                          </m:e>
                          <m:sub>
                            <m:r>
                              <a:rPr lang="en-US" sz="2000" b="0" i="1" smtClean="0">
                                <a:latin typeface="Cambria Math" panose="02040503050406030204" pitchFamily="18" charset="0"/>
                                <a:ea typeface="Cambria Math" panose="02040503050406030204" pitchFamily="18" charset="0"/>
                              </a:rPr>
                              <m:t>1</m:t>
                            </m:r>
                          </m:sub>
                        </m:sSub>
                      </m:oMath>
                    </m:oMathPara>
                  </a14:m>
                  <a:endParaRPr lang="en-US" sz="2000" dirty="0"/>
                </a:p>
              </p:txBody>
            </p:sp>
          </mc:Choice>
          <mc:Fallback xmlns="">
            <p:sp>
              <p:nvSpPr>
                <p:cNvPr id="21" name="TextBox 20">
                  <a:extLst>
                    <a:ext uri="{FF2B5EF4-FFF2-40B4-BE49-F238E27FC236}">
                      <a16:creationId xmlns:a16="http://schemas.microsoft.com/office/drawing/2014/main" id="{75E0E75B-4583-4210-97A3-668F1336DCC6}"/>
                    </a:ext>
                  </a:extLst>
                </p:cNvPr>
                <p:cNvSpPr txBox="1">
                  <a:spLocks noRot="1" noChangeAspect="1" noMove="1" noResize="1" noEditPoints="1" noAdjustHandles="1" noChangeArrowheads="1" noChangeShapeType="1" noTextEdit="1"/>
                </p:cNvSpPr>
                <p:nvPr/>
              </p:nvSpPr>
              <p:spPr>
                <a:xfrm>
                  <a:off x="6024519" y="3550624"/>
                  <a:ext cx="1343008" cy="400110"/>
                </a:xfrm>
                <a:prstGeom prst="rect">
                  <a:avLst/>
                </a:prstGeom>
                <a:blipFill>
                  <a:blip r:embed="rId9"/>
                  <a:stretch>
                    <a:fillRect b="-1515"/>
                  </a:stretch>
                </a:blipFill>
              </p:spPr>
              <p:txBody>
                <a:bodyPr/>
                <a:lstStyle/>
                <a:p>
                  <a:r>
                    <a:rPr lang="en-US">
                      <a:noFill/>
                    </a:rPr>
                    <a:t> </a:t>
                  </a:r>
                </a:p>
              </p:txBody>
            </p:sp>
          </mc:Fallback>
        </mc:AlternateContent>
        <p:sp>
          <p:nvSpPr>
            <p:cNvPr id="22" name="TextBox 21">
              <a:extLst>
                <a:ext uri="{FF2B5EF4-FFF2-40B4-BE49-F238E27FC236}">
                  <a16:creationId xmlns:a16="http://schemas.microsoft.com/office/drawing/2014/main" id="{0544834A-A000-4F6C-BECD-B2F095FFD4D2}"/>
                </a:ext>
              </a:extLst>
            </p:cNvPr>
            <p:cNvSpPr txBox="1"/>
            <p:nvPr/>
          </p:nvSpPr>
          <p:spPr>
            <a:xfrm>
              <a:off x="4433105" y="3418961"/>
              <a:ext cx="2311099" cy="646331"/>
            </a:xfrm>
            <a:prstGeom prst="rect">
              <a:avLst/>
            </a:prstGeom>
            <a:noFill/>
          </p:spPr>
          <p:txBody>
            <a:bodyPr wrap="square" rtlCol="0">
              <a:spAutoFit/>
            </a:bodyPr>
            <a:lstStyle/>
            <a:p>
              <a:r>
                <a:rPr lang="en-US" dirty="0"/>
                <a:t>A pretty good assumptions is </a:t>
              </a:r>
            </a:p>
          </p:txBody>
        </p:sp>
        <p:sp>
          <p:nvSpPr>
            <p:cNvPr id="23" name="TextBox 22">
              <a:extLst>
                <a:ext uri="{FF2B5EF4-FFF2-40B4-BE49-F238E27FC236}">
                  <a16:creationId xmlns:a16="http://schemas.microsoft.com/office/drawing/2014/main" id="{A6C12FEA-C903-4123-A583-5565BE81723D}"/>
                </a:ext>
              </a:extLst>
            </p:cNvPr>
            <p:cNvSpPr txBox="1"/>
            <p:nvPr/>
          </p:nvSpPr>
          <p:spPr>
            <a:xfrm>
              <a:off x="4735746" y="3932644"/>
              <a:ext cx="4009192" cy="369332"/>
            </a:xfrm>
            <a:prstGeom prst="rect">
              <a:avLst/>
            </a:prstGeom>
            <a:noFill/>
          </p:spPr>
          <p:txBody>
            <a:bodyPr wrap="square" rtlCol="0">
              <a:spAutoFit/>
            </a:bodyPr>
            <a:lstStyle/>
            <a:p>
              <a:r>
                <a:rPr lang="en-US" dirty="0"/>
                <a:t>Since at both stages, the phase is liquid</a:t>
              </a:r>
            </a:p>
          </p:txBody>
        </p:sp>
      </p:grp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0B206C5F-1A14-4190-A935-8272D19A118F}"/>
                  </a:ext>
                </a:extLst>
              </p:cNvPr>
              <p:cNvSpPr txBox="1"/>
              <p:nvPr/>
            </p:nvSpPr>
            <p:spPr>
              <a:xfrm>
                <a:off x="4928977" y="5254893"/>
                <a:ext cx="2212533" cy="720454"/>
              </a:xfrm>
              <a:prstGeom prst="rect">
                <a:avLst/>
              </a:prstGeom>
              <a:noFill/>
              <a:ln w="15875">
                <a:solidFill>
                  <a:srgbClr val="FF0000"/>
                </a:solidFill>
              </a:ln>
            </p:spPr>
            <p:txBody>
              <a:bodyPr wrap="square" rtlCol="0">
                <a:spAutoFit/>
              </a:bodyPr>
              <a:lstStyle/>
              <a:p>
                <a:pPr/>
                <a14:m>
                  <m:oMathPara xmlns:m="http://schemas.openxmlformats.org/officeDocument/2006/math">
                    <m:oMathParaPr>
                      <m:jc m:val="center"/>
                    </m:oMathParaPr>
                    <m:oMath xmlns:m="http://schemas.openxmlformats.org/officeDocument/2006/math">
                      <m:r>
                        <a:rPr lang="en-US" sz="2000" b="0" i="1" smtClean="0">
                          <a:latin typeface="Cambria Math" panose="02040503050406030204" pitchFamily="18" charset="0"/>
                          <a:sym typeface="Wingdings" panose="05000000000000000000" pitchFamily="2" charset="2"/>
                        </a:rPr>
                        <m:t>𝑒</m:t>
                      </m:r>
                      <m:r>
                        <a:rPr lang="en-US" sz="2000" b="0" i="1" smtClean="0">
                          <a:latin typeface="Cambria Math" panose="02040503050406030204" pitchFamily="18" charset="0"/>
                          <a:sym typeface="Wingdings" panose="05000000000000000000" pitchFamily="2" charset="2"/>
                        </a:rPr>
                        <m:t>=1−</m:t>
                      </m:r>
                      <m:f>
                        <m:fPr>
                          <m:ctrlPr>
                            <a:rPr lang="en-US" sz="2000" b="0" i="1" smtClean="0">
                              <a:latin typeface="Cambria Math" panose="02040503050406030204" pitchFamily="18" charset="0"/>
                              <a:sym typeface="Wingdings" panose="05000000000000000000" pitchFamily="2" charset="2"/>
                            </a:rPr>
                          </m:ctrlPr>
                        </m:fPr>
                        <m:num>
                          <m:sSub>
                            <m:sSubPr>
                              <m:ctrlPr>
                                <a:rPr lang="en-US" sz="2000" b="0" i="1" smtClean="0">
                                  <a:latin typeface="Cambria Math" panose="02040503050406030204" pitchFamily="18" charset="0"/>
                                  <a:sym typeface="Wingdings" panose="05000000000000000000" pitchFamily="2" charset="2"/>
                                </a:rPr>
                              </m:ctrlPr>
                            </m:sSubPr>
                            <m:e>
                              <m:r>
                                <a:rPr lang="en-US" sz="2000" b="0" i="1" smtClean="0">
                                  <a:latin typeface="Cambria Math" panose="02040503050406030204" pitchFamily="18" charset="0"/>
                                  <a:sym typeface="Wingdings" panose="05000000000000000000" pitchFamily="2" charset="2"/>
                                </a:rPr>
                                <m:t>𝐻</m:t>
                              </m:r>
                            </m:e>
                            <m:sub>
                              <m:r>
                                <a:rPr lang="en-US" sz="2000" b="0" i="1" smtClean="0">
                                  <a:latin typeface="Cambria Math" panose="02040503050406030204" pitchFamily="18" charset="0"/>
                                  <a:sym typeface="Wingdings" panose="05000000000000000000" pitchFamily="2" charset="2"/>
                                </a:rPr>
                                <m:t>4</m:t>
                              </m:r>
                            </m:sub>
                          </m:sSub>
                          <m:r>
                            <a:rPr lang="en-US" sz="2000" b="0" i="1" smtClean="0">
                              <a:latin typeface="Cambria Math" panose="02040503050406030204" pitchFamily="18" charset="0"/>
                              <a:sym typeface="Wingdings" panose="05000000000000000000" pitchFamily="2" charset="2"/>
                            </a:rPr>
                            <m:t>−</m:t>
                          </m:r>
                          <m:sSub>
                            <m:sSubPr>
                              <m:ctrlPr>
                                <a:rPr lang="en-US" sz="2000" b="0" i="1" smtClean="0">
                                  <a:latin typeface="Cambria Math" panose="02040503050406030204" pitchFamily="18" charset="0"/>
                                  <a:sym typeface="Wingdings" panose="05000000000000000000" pitchFamily="2" charset="2"/>
                                </a:rPr>
                              </m:ctrlPr>
                            </m:sSubPr>
                            <m:e>
                              <m:r>
                                <a:rPr lang="en-US" sz="2000" b="0" i="1" smtClean="0">
                                  <a:latin typeface="Cambria Math" panose="02040503050406030204" pitchFamily="18" charset="0"/>
                                  <a:sym typeface="Wingdings" panose="05000000000000000000" pitchFamily="2" charset="2"/>
                                </a:rPr>
                                <m:t>𝐻</m:t>
                              </m:r>
                            </m:e>
                            <m:sub>
                              <m:r>
                                <a:rPr lang="en-US" sz="2000" b="0" i="1" smtClean="0">
                                  <a:latin typeface="Cambria Math" panose="02040503050406030204" pitchFamily="18" charset="0"/>
                                  <a:sym typeface="Wingdings" panose="05000000000000000000" pitchFamily="2" charset="2"/>
                                </a:rPr>
                                <m:t>1</m:t>
                              </m:r>
                            </m:sub>
                          </m:sSub>
                        </m:num>
                        <m:den>
                          <m:sSub>
                            <m:sSubPr>
                              <m:ctrlPr>
                                <a:rPr lang="en-US" sz="2000" b="0" i="1" smtClean="0">
                                  <a:latin typeface="Cambria Math" panose="02040503050406030204" pitchFamily="18" charset="0"/>
                                  <a:sym typeface="Wingdings" panose="05000000000000000000" pitchFamily="2" charset="2"/>
                                </a:rPr>
                              </m:ctrlPr>
                            </m:sSubPr>
                            <m:e>
                              <m:r>
                                <a:rPr lang="en-US" sz="2000" b="0" i="1" smtClean="0">
                                  <a:latin typeface="Cambria Math" panose="02040503050406030204" pitchFamily="18" charset="0"/>
                                  <a:sym typeface="Wingdings" panose="05000000000000000000" pitchFamily="2" charset="2"/>
                                </a:rPr>
                                <m:t>𝐻</m:t>
                              </m:r>
                            </m:e>
                            <m:sub>
                              <m:r>
                                <a:rPr lang="en-US" sz="2000" b="0" i="1" smtClean="0">
                                  <a:latin typeface="Cambria Math" panose="02040503050406030204" pitchFamily="18" charset="0"/>
                                  <a:sym typeface="Wingdings" panose="05000000000000000000" pitchFamily="2" charset="2"/>
                                </a:rPr>
                                <m:t>3</m:t>
                              </m:r>
                            </m:sub>
                          </m:sSub>
                          <m:r>
                            <a:rPr lang="en-US" sz="2000" b="0" i="1" smtClean="0">
                              <a:latin typeface="Cambria Math" panose="02040503050406030204" pitchFamily="18" charset="0"/>
                              <a:sym typeface="Wingdings" panose="05000000000000000000" pitchFamily="2" charset="2"/>
                            </a:rPr>
                            <m:t>−</m:t>
                          </m:r>
                          <m:sSub>
                            <m:sSubPr>
                              <m:ctrlPr>
                                <a:rPr lang="en-US" sz="2000" b="0" i="1" smtClean="0">
                                  <a:latin typeface="Cambria Math" panose="02040503050406030204" pitchFamily="18" charset="0"/>
                                  <a:sym typeface="Wingdings" panose="05000000000000000000" pitchFamily="2" charset="2"/>
                                </a:rPr>
                              </m:ctrlPr>
                            </m:sSubPr>
                            <m:e>
                              <m:r>
                                <a:rPr lang="en-US" sz="2000" b="0" i="1" smtClean="0">
                                  <a:latin typeface="Cambria Math" panose="02040503050406030204" pitchFamily="18" charset="0"/>
                                  <a:sym typeface="Wingdings" panose="05000000000000000000" pitchFamily="2" charset="2"/>
                                </a:rPr>
                                <m:t>𝐻</m:t>
                              </m:r>
                            </m:e>
                            <m:sub>
                              <m:r>
                                <a:rPr lang="en-US" sz="2000" b="0" i="1" smtClean="0">
                                  <a:latin typeface="Cambria Math" panose="02040503050406030204" pitchFamily="18" charset="0"/>
                                  <a:sym typeface="Wingdings" panose="05000000000000000000" pitchFamily="2" charset="2"/>
                                </a:rPr>
                                <m:t>1</m:t>
                              </m:r>
                            </m:sub>
                          </m:sSub>
                        </m:den>
                      </m:f>
                    </m:oMath>
                  </m:oMathPara>
                </a14:m>
                <a:endParaRPr lang="en-US" sz="2000" dirty="0"/>
              </a:p>
            </p:txBody>
          </p:sp>
        </mc:Choice>
        <mc:Fallback xmlns="">
          <p:sp>
            <p:nvSpPr>
              <p:cNvPr id="26" name="TextBox 25">
                <a:extLst>
                  <a:ext uri="{FF2B5EF4-FFF2-40B4-BE49-F238E27FC236}">
                    <a16:creationId xmlns:a16="http://schemas.microsoft.com/office/drawing/2014/main" id="{0B206C5F-1A14-4190-A935-8272D19A118F}"/>
                  </a:ext>
                </a:extLst>
              </p:cNvPr>
              <p:cNvSpPr txBox="1">
                <a:spLocks noRot="1" noChangeAspect="1" noMove="1" noResize="1" noEditPoints="1" noAdjustHandles="1" noChangeArrowheads="1" noChangeShapeType="1" noTextEdit="1"/>
              </p:cNvSpPr>
              <p:nvPr/>
            </p:nvSpPr>
            <p:spPr>
              <a:xfrm>
                <a:off x="4928977" y="5254893"/>
                <a:ext cx="2212533" cy="720454"/>
              </a:xfrm>
              <a:prstGeom prst="rect">
                <a:avLst/>
              </a:prstGeom>
              <a:blipFill>
                <a:blip r:embed="rId10"/>
                <a:stretch>
                  <a:fillRect/>
                </a:stretch>
              </a:blipFill>
              <a:ln w="15875">
                <a:solidFill>
                  <a:srgbClr val="FF0000"/>
                </a:solidFill>
              </a:ln>
            </p:spPr>
            <p:txBody>
              <a:bodyPr/>
              <a:lstStyle/>
              <a:p>
                <a:r>
                  <a:rPr lang="en-US">
                    <a:noFill/>
                  </a:rPr>
                  <a:t> </a:t>
                </a:r>
              </a:p>
            </p:txBody>
          </p:sp>
        </mc:Fallback>
      </mc:AlternateContent>
      <p:grpSp>
        <p:nvGrpSpPr>
          <p:cNvPr id="28" name="Group 27">
            <a:extLst>
              <a:ext uri="{FF2B5EF4-FFF2-40B4-BE49-F238E27FC236}">
                <a16:creationId xmlns:a16="http://schemas.microsoft.com/office/drawing/2014/main" id="{D4FC4A22-BDD3-4E8C-B4ED-244F3ADB0590}"/>
              </a:ext>
            </a:extLst>
          </p:cNvPr>
          <p:cNvGrpSpPr/>
          <p:nvPr/>
        </p:nvGrpSpPr>
        <p:grpSpPr>
          <a:xfrm>
            <a:off x="240625" y="2214222"/>
            <a:ext cx="4299862" cy="3426034"/>
            <a:chOff x="3630930" y="991563"/>
            <a:chExt cx="5172802" cy="2869614"/>
          </a:xfrm>
        </p:grpSpPr>
        <p:grpSp>
          <p:nvGrpSpPr>
            <p:cNvPr id="29" name="Group 28">
              <a:extLst>
                <a:ext uri="{FF2B5EF4-FFF2-40B4-BE49-F238E27FC236}">
                  <a16:creationId xmlns:a16="http://schemas.microsoft.com/office/drawing/2014/main" id="{1B39E8BA-46FB-4FB0-B29E-EDF1023D67E9}"/>
                </a:ext>
              </a:extLst>
            </p:cNvPr>
            <p:cNvGrpSpPr/>
            <p:nvPr/>
          </p:nvGrpSpPr>
          <p:grpSpPr>
            <a:xfrm>
              <a:off x="3630930" y="2048709"/>
              <a:ext cx="4411345" cy="1812468"/>
              <a:chOff x="3630930" y="2048709"/>
              <a:chExt cx="4411345" cy="1812468"/>
            </a:xfrm>
          </p:grpSpPr>
          <p:sp>
            <p:nvSpPr>
              <p:cNvPr id="64" name="Rectangle 12">
                <a:extLst>
                  <a:ext uri="{FF2B5EF4-FFF2-40B4-BE49-F238E27FC236}">
                    <a16:creationId xmlns:a16="http://schemas.microsoft.com/office/drawing/2014/main" id="{229BBE22-F89A-4388-A713-40DFA4ED07B2}"/>
                  </a:ext>
                </a:extLst>
              </p:cNvPr>
              <p:cNvSpPr>
                <a:spLocks noChangeArrowheads="1"/>
              </p:cNvSpPr>
              <p:nvPr/>
            </p:nvSpPr>
            <p:spPr bwMode="auto">
              <a:xfrm>
                <a:off x="7697788" y="3430588"/>
                <a:ext cx="344487" cy="400050"/>
              </a:xfrm>
              <a:prstGeom prst="rect">
                <a:avLst/>
              </a:prstGeom>
              <a:noFill/>
              <a:ln w="9525">
                <a:noFill/>
                <a:miter lim="800000"/>
                <a:headEnd/>
                <a:tailEnd/>
              </a:ln>
            </p:spPr>
            <p:txBody>
              <a:bodyPr wrap="none">
                <a:spAutoFit/>
              </a:bodyPr>
              <a:lstStyle/>
              <a:p>
                <a:r>
                  <a:rPr lang="en-US" sz="1600" b="1" i="1">
                    <a:latin typeface="Arial" charset="0"/>
                  </a:rPr>
                  <a:t>V</a:t>
                </a:r>
              </a:p>
            </p:txBody>
          </p:sp>
          <p:sp>
            <p:nvSpPr>
              <p:cNvPr id="65" name="Rectangle 40">
                <a:extLst>
                  <a:ext uri="{FF2B5EF4-FFF2-40B4-BE49-F238E27FC236}">
                    <a16:creationId xmlns:a16="http://schemas.microsoft.com/office/drawing/2014/main" id="{81D626D7-F876-4B8B-98F5-919099BE48BE}"/>
                  </a:ext>
                </a:extLst>
              </p:cNvPr>
              <p:cNvSpPr>
                <a:spLocks noChangeArrowheads="1"/>
              </p:cNvSpPr>
              <p:nvPr/>
            </p:nvSpPr>
            <p:spPr bwMode="auto">
              <a:xfrm>
                <a:off x="6245225" y="3553400"/>
                <a:ext cx="1019831" cy="307777"/>
              </a:xfrm>
              <a:prstGeom prst="rect">
                <a:avLst/>
              </a:prstGeom>
              <a:noFill/>
              <a:ln w="9525">
                <a:noFill/>
                <a:miter lim="800000"/>
                <a:headEnd/>
                <a:tailEnd/>
              </a:ln>
            </p:spPr>
            <p:txBody>
              <a:bodyPr wrap="none">
                <a:spAutoFit/>
              </a:bodyPr>
              <a:lstStyle/>
              <a:p>
                <a:r>
                  <a:rPr lang="en-US" sz="1400" dirty="0">
                    <a:latin typeface="Arial" charset="0"/>
                  </a:rPr>
                  <a:t>condenser</a:t>
                </a:r>
              </a:p>
            </p:txBody>
          </p:sp>
          <p:sp>
            <p:nvSpPr>
              <p:cNvPr id="66" name="Rectangle 98">
                <a:extLst>
                  <a:ext uri="{FF2B5EF4-FFF2-40B4-BE49-F238E27FC236}">
                    <a16:creationId xmlns:a16="http://schemas.microsoft.com/office/drawing/2014/main" id="{E4C239DE-C3D8-40A2-AFC6-F0A5B86E019D}"/>
                  </a:ext>
                </a:extLst>
              </p:cNvPr>
              <p:cNvSpPr>
                <a:spLocks noChangeArrowheads="1"/>
              </p:cNvSpPr>
              <p:nvPr/>
            </p:nvSpPr>
            <p:spPr bwMode="auto">
              <a:xfrm>
                <a:off x="3630930" y="2048709"/>
                <a:ext cx="776128" cy="257791"/>
              </a:xfrm>
              <a:prstGeom prst="rect">
                <a:avLst/>
              </a:prstGeom>
              <a:noFill/>
              <a:ln w="9525">
                <a:noFill/>
                <a:miter lim="800000"/>
                <a:headEnd/>
                <a:tailEnd/>
              </a:ln>
            </p:spPr>
            <p:txBody>
              <a:bodyPr wrap="square">
                <a:spAutoFit/>
              </a:bodyPr>
              <a:lstStyle/>
              <a:p>
                <a:r>
                  <a:rPr lang="en-US" sz="1400" dirty="0"/>
                  <a:t>Pump</a:t>
                </a:r>
              </a:p>
            </p:txBody>
          </p:sp>
        </p:grpSp>
        <p:grpSp>
          <p:nvGrpSpPr>
            <p:cNvPr id="30" name="Group 29">
              <a:extLst>
                <a:ext uri="{FF2B5EF4-FFF2-40B4-BE49-F238E27FC236}">
                  <a16:creationId xmlns:a16="http://schemas.microsoft.com/office/drawing/2014/main" id="{379ACCE8-D0CD-49CB-A2F0-65D1F1AA346D}"/>
                </a:ext>
              </a:extLst>
            </p:cNvPr>
            <p:cNvGrpSpPr/>
            <p:nvPr/>
          </p:nvGrpSpPr>
          <p:grpSpPr>
            <a:xfrm>
              <a:off x="4162425" y="991563"/>
              <a:ext cx="4641307" cy="2564387"/>
              <a:chOff x="4160838" y="990600"/>
              <a:chExt cx="4641307" cy="2564387"/>
            </a:xfrm>
          </p:grpSpPr>
          <p:sp>
            <p:nvSpPr>
              <p:cNvPr id="31" name="Freeform 30">
                <a:extLst>
                  <a:ext uri="{FF2B5EF4-FFF2-40B4-BE49-F238E27FC236}">
                    <a16:creationId xmlns:a16="http://schemas.microsoft.com/office/drawing/2014/main" id="{AD7282CA-7DA3-4E64-AB3D-4031693F9328}"/>
                  </a:ext>
                </a:extLst>
              </p:cNvPr>
              <p:cNvSpPr/>
              <p:nvPr/>
            </p:nvSpPr>
            <p:spPr>
              <a:xfrm>
                <a:off x="4568825" y="1352550"/>
                <a:ext cx="2933700" cy="2066925"/>
              </a:xfrm>
              <a:custGeom>
                <a:avLst/>
                <a:gdLst>
                  <a:gd name="connsiteX0" fmla="*/ 594360 w 2717800"/>
                  <a:gd name="connsiteY0" fmla="*/ 0 h 1742440"/>
                  <a:gd name="connsiteX1" fmla="*/ 589280 w 2717800"/>
                  <a:gd name="connsiteY1" fmla="*/ 233680 h 1742440"/>
                  <a:gd name="connsiteX2" fmla="*/ 574040 w 2717800"/>
                  <a:gd name="connsiteY2" fmla="*/ 457200 h 1742440"/>
                  <a:gd name="connsiteX3" fmla="*/ 548640 w 2717800"/>
                  <a:gd name="connsiteY3" fmla="*/ 660400 h 1742440"/>
                  <a:gd name="connsiteX4" fmla="*/ 487680 w 2717800"/>
                  <a:gd name="connsiteY4" fmla="*/ 985520 h 1742440"/>
                  <a:gd name="connsiteX5" fmla="*/ 416560 w 2717800"/>
                  <a:gd name="connsiteY5" fmla="*/ 1320800 h 1742440"/>
                  <a:gd name="connsiteX6" fmla="*/ 314960 w 2717800"/>
                  <a:gd name="connsiteY6" fmla="*/ 1574800 h 1742440"/>
                  <a:gd name="connsiteX7" fmla="*/ 238760 w 2717800"/>
                  <a:gd name="connsiteY7" fmla="*/ 1656080 h 1742440"/>
                  <a:gd name="connsiteX8" fmla="*/ 157480 w 2717800"/>
                  <a:gd name="connsiteY8" fmla="*/ 1696720 h 1742440"/>
                  <a:gd name="connsiteX9" fmla="*/ 81280 w 2717800"/>
                  <a:gd name="connsiteY9" fmla="*/ 1727200 h 1742440"/>
                  <a:gd name="connsiteX10" fmla="*/ 0 w 2717800"/>
                  <a:gd name="connsiteY10" fmla="*/ 1742440 h 1742440"/>
                  <a:gd name="connsiteX11" fmla="*/ 2717800 w 2717800"/>
                  <a:gd name="connsiteY11" fmla="*/ 1742440 h 1742440"/>
                  <a:gd name="connsiteX12" fmla="*/ 2458720 w 2717800"/>
                  <a:gd name="connsiteY12" fmla="*/ 1656080 h 1742440"/>
                  <a:gd name="connsiteX13" fmla="*/ 2245360 w 2717800"/>
                  <a:gd name="connsiteY13" fmla="*/ 1569720 h 1742440"/>
                  <a:gd name="connsiteX14" fmla="*/ 2098040 w 2717800"/>
                  <a:gd name="connsiteY14" fmla="*/ 1483360 h 1742440"/>
                  <a:gd name="connsiteX15" fmla="*/ 2001520 w 2717800"/>
                  <a:gd name="connsiteY15" fmla="*/ 1407160 h 1742440"/>
                  <a:gd name="connsiteX16" fmla="*/ 1945640 w 2717800"/>
                  <a:gd name="connsiteY16" fmla="*/ 1336040 h 1742440"/>
                  <a:gd name="connsiteX17" fmla="*/ 1823720 w 2717800"/>
                  <a:gd name="connsiteY17" fmla="*/ 1214120 h 1742440"/>
                  <a:gd name="connsiteX18" fmla="*/ 1717040 w 2717800"/>
                  <a:gd name="connsiteY18" fmla="*/ 1082040 h 1742440"/>
                  <a:gd name="connsiteX19" fmla="*/ 1534160 w 2717800"/>
                  <a:gd name="connsiteY19" fmla="*/ 828040 h 1742440"/>
                  <a:gd name="connsiteX20" fmla="*/ 1412240 w 2717800"/>
                  <a:gd name="connsiteY20" fmla="*/ 624840 h 1742440"/>
                  <a:gd name="connsiteX21" fmla="*/ 1254760 w 2717800"/>
                  <a:gd name="connsiteY21" fmla="*/ 269240 h 1742440"/>
                  <a:gd name="connsiteX22" fmla="*/ 1173480 w 2717800"/>
                  <a:gd name="connsiteY22" fmla="*/ 0 h 1742440"/>
                  <a:gd name="connsiteX23" fmla="*/ 594360 w 2717800"/>
                  <a:gd name="connsiteY23" fmla="*/ 0 h 1742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717800" h="1742440">
                    <a:moveTo>
                      <a:pt x="594360" y="0"/>
                    </a:moveTo>
                    <a:lnTo>
                      <a:pt x="589280" y="233680"/>
                    </a:lnTo>
                    <a:lnTo>
                      <a:pt x="574040" y="457200"/>
                    </a:lnTo>
                    <a:lnTo>
                      <a:pt x="548640" y="660400"/>
                    </a:lnTo>
                    <a:lnTo>
                      <a:pt x="487680" y="985520"/>
                    </a:lnTo>
                    <a:lnTo>
                      <a:pt x="416560" y="1320800"/>
                    </a:lnTo>
                    <a:cubicBezTo>
                      <a:pt x="382100" y="1405227"/>
                      <a:pt x="314960" y="1483611"/>
                      <a:pt x="314960" y="1574800"/>
                    </a:cubicBezTo>
                    <a:lnTo>
                      <a:pt x="238760" y="1656080"/>
                    </a:lnTo>
                    <a:lnTo>
                      <a:pt x="157480" y="1696720"/>
                    </a:lnTo>
                    <a:lnTo>
                      <a:pt x="81280" y="1727200"/>
                    </a:lnTo>
                    <a:lnTo>
                      <a:pt x="0" y="1742440"/>
                    </a:lnTo>
                    <a:lnTo>
                      <a:pt x="2717800" y="1742440"/>
                    </a:lnTo>
                    <a:lnTo>
                      <a:pt x="2458720" y="1656080"/>
                    </a:lnTo>
                    <a:lnTo>
                      <a:pt x="2245360" y="1569720"/>
                    </a:lnTo>
                    <a:lnTo>
                      <a:pt x="2098040" y="1483360"/>
                    </a:lnTo>
                    <a:lnTo>
                      <a:pt x="2001520" y="1407160"/>
                    </a:lnTo>
                    <a:lnTo>
                      <a:pt x="1945640" y="1336040"/>
                    </a:lnTo>
                    <a:lnTo>
                      <a:pt x="1823720" y="1214120"/>
                    </a:lnTo>
                    <a:lnTo>
                      <a:pt x="1717040" y="1082040"/>
                    </a:lnTo>
                    <a:lnTo>
                      <a:pt x="1534160" y="828040"/>
                    </a:lnTo>
                    <a:lnTo>
                      <a:pt x="1412240" y="624840"/>
                    </a:lnTo>
                    <a:lnTo>
                      <a:pt x="1254760" y="269240"/>
                    </a:lnTo>
                    <a:lnTo>
                      <a:pt x="1173480" y="0"/>
                    </a:lnTo>
                    <a:lnTo>
                      <a:pt x="594360" y="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32" name="Freeform 31">
                <a:extLst>
                  <a:ext uri="{FF2B5EF4-FFF2-40B4-BE49-F238E27FC236}">
                    <a16:creationId xmlns:a16="http://schemas.microsoft.com/office/drawing/2014/main" id="{7328FA97-61FC-4A50-8156-4AB6DC04CC5B}"/>
                  </a:ext>
                </a:extLst>
              </p:cNvPr>
              <p:cNvSpPr/>
              <p:nvPr/>
            </p:nvSpPr>
            <p:spPr>
              <a:xfrm>
                <a:off x="4568825" y="1352550"/>
                <a:ext cx="657226" cy="2065338"/>
              </a:xfrm>
              <a:custGeom>
                <a:avLst/>
                <a:gdLst>
                  <a:gd name="connsiteX0" fmla="*/ 805543 w 805543"/>
                  <a:gd name="connsiteY0" fmla="*/ 0 h 1785257"/>
                  <a:gd name="connsiteX1" fmla="*/ 794657 w 805543"/>
                  <a:gd name="connsiteY1" fmla="*/ 370114 h 1785257"/>
                  <a:gd name="connsiteX2" fmla="*/ 751114 w 805543"/>
                  <a:gd name="connsiteY2" fmla="*/ 653143 h 1785257"/>
                  <a:gd name="connsiteX3" fmla="*/ 674914 w 805543"/>
                  <a:gd name="connsiteY3" fmla="*/ 957943 h 1785257"/>
                  <a:gd name="connsiteX4" fmla="*/ 587829 w 805543"/>
                  <a:gd name="connsiteY4" fmla="*/ 1273629 h 1785257"/>
                  <a:gd name="connsiteX5" fmla="*/ 522514 w 805543"/>
                  <a:gd name="connsiteY5" fmla="*/ 1447800 h 1785257"/>
                  <a:gd name="connsiteX6" fmla="*/ 446314 w 805543"/>
                  <a:gd name="connsiteY6" fmla="*/ 1589314 h 1785257"/>
                  <a:gd name="connsiteX7" fmla="*/ 370114 w 805543"/>
                  <a:gd name="connsiteY7" fmla="*/ 1676400 h 1785257"/>
                  <a:gd name="connsiteX8" fmla="*/ 261257 w 805543"/>
                  <a:gd name="connsiteY8" fmla="*/ 1730829 h 1785257"/>
                  <a:gd name="connsiteX9" fmla="*/ 130629 w 805543"/>
                  <a:gd name="connsiteY9" fmla="*/ 1774372 h 1785257"/>
                  <a:gd name="connsiteX10" fmla="*/ 0 w 805543"/>
                  <a:gd name="connsiteY10" fmla="*/ 1785257 h 1785257"/>
                  <a:gd name="connsiteX11" fmla="*/ 0 w 805543"/>
                  <a:gd name="connsiteY11" fmla="*/ 10886 h 1785257"/>
                  <a:gd name="connsiteX12" fmla="*/ 805543 w 805543"/>
                  <a:gd name="connsiteY12" fmla="*/ 0 h 1785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05543" h="1785257">
                    <a:moveTo>
                      <a:pt x="805543" y="0"/>
                    </a:moveTo>
                    <a:lnTo>
                      <a:pt x="794657" y="370114"/>
                    </a:lnTo>
                    <a:lnTo>
                      <a:pt x="751114" y="653143"/>
                    </a:lnTo>
                    <a:lnTo>
                      <a:pt x="674914" y="957943"/>
                    </a:lnTo>
                    <a:lnTo>
                      <a:pt x="587829" y="1273629"/>
                    </a:lnTo>
                    <a:lnTo>
                      <a:pt x="522514" y="1447800"/>
                    </a:lnTo>
                    <a:lnTo>
                      <a:pt x="446314" y="1589314"/>
                    </a:lnTo>
                    <a:lnTo>
                      <a:pt x="370114" y="1676400"/>
                    </a:lnTo>
                    <a:lnTo>
                      <a:pt x="261257" y="1730829"/>
                    </a:lnTo>
                    <a:lnTo>
                      <a:pt x="130629" y="1774372"/>
                    </a:lnTo>
                    <a:lnTo>
                      <a:pt x="0" y="1785257"/>
                    </a:lnTo>
                    <a:lnTo>
                      <a:pt x="0" y="10886"/>
                    </a:lnTo>
                    <a:lnTo>
                      <a:pt x="805543" y="0"/>
                    </a:ln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33" name="Line 9">
                <a:extLst>
                  <a:ext uri="{FF2B5EF4-FFF2-40B4-BE49-F238E27FC236}">
                    <a16:creationId xmlns:a16="http://schemas.microsoft.com/office/drawing/2014/main" id="{E0D8284B-2D19-49F0-A4E4-C05BD05C3E1A}"/>
                  </a:ext>
                </a:extLst>
              </p:cNvPr>
              <p:cNvSpPr>
                <a:spLocks noChangeShapeType="1"/>
              </p:cNvSpPr>
              <p:nvPr/>
            </p:nvSpPr>
            <p:spPr bwMode="auto">
              <a:xfrm flipV="1">
                <a:off x="4572000" y="990600"/>
                <a:ext cx="0" cy="2439988"/>
              </a:xfrm>
              <a:prstGeom prst="line">
                <a:avLst/>
              </a:prstGeom>
              <a:noFill/>
              <a:ln w="9525">
                <a:solidFill>
                  <a:schemeClr val="tx1"/>
                </a:solidFill>
                <a:round/>
                <a:headEnd/>
                <a:tailEnd type="triangle" w="med" len="med"/>
              </a:ln>
            </p:spPr>
            <p:txBody>
              <a:bodyPr/>
              <a:lstStyle/>
              <a:p>
                <a:endParaRPr lang="en-US"/>
              </a:p>
            </p:txBody>
          </p:sp>
          <p:sp>
            <p:nvSpPr>
              <p:cNvPr id="34" name="Line 10">
                <a:extLst>
                  <a:ext uri="{FF2B5EF4-FFF2-40B4-BE49-F238E27FC236}">
                    <a16:creationId xmlns:a16="http://schemas.microsoft.com/office/drawing/2014/main" id="{7BF2C62F-C2C1-469B-851C-C30B2C0CC62D}"/>
                  </a:ext>
                </a:extLst>
              </p:cNvPr>
              <p:cNvSpPr>
                <a:spLocks noChangeShapeType="1"/>
              </p:cNvSpPr>
              <p:nvPr/>
            </p:nvSpPr>
            <p:spPr bwMode="auto">
              <a:xfrm>
                <a:off x="4572000" y="3430588"/>
                <a:ext cx="3454400" cy="0"/>
              </a:xfrm>
              <a:prstGeom prst="line">
                <a:avLst/>
              </a:prstGeom>
              <a:noFill/>
              <a:ln w="9525">
                <a:solidFill>
                  <a:schemeClr val="tx1"/>
                </a:solidFill>
                <a:round/>
                <a:headEnd/>
                <a:tailEnd type="triangle" w="med" len="med"/>
              </a:ln>
            </p:spPr>
            <p:txBody>
              <a:bodyPr/>
              <a:lstStyle/>
              <a:p>
                <a:endParaRPr lang="en-US"/>
              </a:p>
            </p:txBody>
          </p:sp>
          <p:sp>
            <p:nvSpPr>
              <p:cNvPr id="35" name="Rectangle 11">
                <a:extLst>
                  <a:ext uri="{FF2B5EF4-FFF2-40B4-BE49-F238E27FC236}">
                    <a16:creationId xmlns:a16="http://schemas.microsoft.com/office/drawing/2014/main" id="{FB6BD8A0-CC8C-480E-A393-1C590D122602}"/>
                  </a:ext>
                </a:extLst>
              </p:cNvPr>
              <p:cNvSpPr>
                <a:spLocks noChangeArrowheads="1"/>
              </p:cNvSpPr>
              <p:nvPr/>
            </p:nvSpPr>
            <p:spPr bwMode="auto">
              <a:xfrm>
                <a:off x="4160838" y="1081088"/>
                <a:ext cx="344487" cy="398462"/>
              </a:xfrm>
              <a:prstGeom prst="rect">
                <a:avLst/>
              </a:prstGeom>
              <a:noFill/>
              <a:ln w="9525">
                <a:noFill/>
                <a:miter lim="800000"/>
                <a:headEnd/>
                <a:tailEnd/>
              </a:ln>
            </p:spPr>
            <p:txBody>
              <a:bodyPr wrap="none">
                <a:spAutoFit/>
              </a:bodyPr>
              <a:lstStyle/>
              <a:p>
                <a:r>
                  <a:rPr lang="en-US" sz="1600" b="1" i="1">
                    <a:latin typeface="Arial" charset="0"/>
                  </a:rPr>
                  <a:t>P</a:t>
                </a:r>
              </a:p>
            </p:txBody>
          </p:sp>
          <p:sp>
            <p:nvSpPr>
              <p:cNvPr id="36" name="Rectangle 15">
                <a:extLst>
                  <a:ext uri="{FF2B5EF4-FFF2-40B4-BE49-F238E27FC236}">
                    <a16:creationId xmlns:a16="http://schemas.microsoft.com/office/drawing/2014/main" id="{A77C9FD6-B6C2-4D81-8354-D9A6BFC36CB0}"/>
                  </a:ext>
                </a:extLst>
              </p:cNvPr>
              <p:cNvSpPr>
                <a:spLocks noChangeArrowheads="1"/>
              </p:cNvSpPr>
              <p:nvPr/>
            </p:nvSpPr>
            <p:spPr bwMode="auto">
              <a:xfrm>
                <a:off x="4505325" y="1368911"/>
                <a:ext cx="750548" cy="257791"/>
              </a:xfrm>
              <a:prstGeom prst="rect">
                <a:avLst/>
              </a:prstGeom>
              <a:noFill/>
              <a:ln w="9525">
                <a:noFill/>
                <a:miter lim="800000"/>
                <a:headEnd/>
                <a:tailEnd/>
              </a:ln>
            </p:spPr>
            <p:txBody>
              <a:bodyPr wrap="none">
                <a:spAutoFit/>
              </a:bodyPr>
              <a:lstStyle/>
              <a:p>
                <a:r>
                  <a:rPr lang="en-US" sz="1400" b="1" dirty="0">
                    <a:solidFill>
                      <a:srgbClr val="0033CC"/>
                    </a:solidFill>
                    <a:cs typeface="Times New Roman" panose="02020603050405020304" pitchFamily="18" charset="0"/>
                  </a:rPr>
                  <a:t>water</a:t>
                </a:r>
              </a:p>
            </p:txBody>
          </p:sp>
          <p:sp>
            <p:nvSpPr>
              <p:cNvPr id="37" name="Rectangle 17">
                <a:extLst>
                  <a:ext uri="{FF2B5EF4-FFF2-40B4-BE49-F238E27FC236}">
                    <a16:creationId xmlns:a16="http://schemas.microsoft.com/office/drawing/2014/main" id="{0B447FA4-5ECA-4B8F-AD58-19C5A67F2589}"/>
                  </a:ext>
                </a:extLst>
              </p:cNvPr>
              <p:cNvSpPr>
                <a:spLocks noChangeArrowheads="1"/>
              </p:cNvSpPr>
              <p:nvPr/>
            </p:nvSpPr>
            <p:spPr bwMode="auto">
              <a:xfrm>
                <a:off x="6762881" y="2703203"/>
                <a:ext cx="950912" cy="257791"/>
              </a:xfrm>
              <a:prstGeom prst="rect">
                <a:avLst/>
              </a:prstGeom>
              <a:noFill/>
              <a:ln w="9525">
                <a:noFill/>
                <a:miter lim="800000"/>
                <a:headEnd/>
                <a:tailEnd/>
              </a:ln>
            </p:spPr>
            <p:txBody>
              <a:bodyPr wrap="square">
                <a:spAutoFit/>
              </a:bodyPr>
              <a:lstStyle/>
              <a:p>
                <a:r>
                  <a:rPr lang="en-US" sz="1400" b="1" dirty="0">
                    <a:solidFill>
                      <a:srgbClr val="0033CC"/>
                    </a:solidFill>
                    <a:cs typeface="Times New Roman" panose="02020603050405020304" pitchFamily="18" charset="0"/>
                  </a:rPr>
                  <a:t>steam</a:t>
                </a:r>
              </a:p>
            </p:txBody>
          </p:sp>
          <p:sp>
            <p:nvSpPr>
              <p:cNvPr id="38" name="Rectangle 26">
                <a:extLst>
                  <a:ext uri="{FF2B5EF4-FFF2-40B4-BE49-F238E27FC236}">
                    <a16:creationId xmlns:a16="http://schemas.microsoft.com/office/drawing/2014/main" id="{32D6FAED-E04E-4C0A-95DF-13562A38DDEE}"/>
                  </a:ext>
                </a:extLst>
              </p:cNvPr>
              <p:cNvSpPr>
                <a:spLocks noChangeArrowheads="1"/>
              </p:cNvSpPr>
              <p:nvPr/>
            </p:nvSpPr>
            <p:spPr bwMode="auto">
              <a:xfrm>
                <a:off x="5095326" y="2956404"/>
                <a:ext cx="1316037" cy="438244"/>
              </a:xfrm>
              <a:prstGeom prst="rect">
                <a:avLst/>
              </a:prstGeom>
              <a:noFill/>
              <a:ln w="9525">
                <a:noFill/>
                <a:miter lim="800000"/>
                <a:headEnd/>
                <a:tailEnd/>
              </a:ln>
            </p:spPr>
            <p:txBody>
              <a:bodyPr>
                <a:spAutoFit/>
              </a:bodyPr>
              <a:lstStyle/>
              <a:p>
                <a:r>
                  <a:rPr lang="en-US" sz="1400" b="1" dirty="0">
                    <a:solidFill>
                      <a:srgbClr val="0033CC"/>
                    </a:solidFill>
                    <a:cs typeface="Times New Roman" panose="02020603050405020304" pitchFamily="18" charset="0"/>
                  </a:rPr>
                  <a:t>Water + steam</a:t>
                </a:r>
                <a:endParaRPr lang="en-US" sz="1400" b="1" dirty="0">
                  <a:cs typeface="Times New Roman" panose="02020603050405020304" pitchFamily="18" charset="0"/>
                </a:endParaRPr>
              </a:p>
            </p:txBody>
          </p:sp>
          <p:sp>
            <p:nvSpPr>
              <p:cNvPr id="39" name="Freeform 27">
                <a:extLst>
                  <a:ext uri="{FF2B5EF4-FFF2-40B4-BE49-F238E27FC236}">
                    <a16:creationId xmlns:a16="http://schemas.microsoft.com/office/drawing/2014/main" id="{A61D13EC-517A-4CFC-93B1-BBC4C685CE43}"/>
                  </a:ext>
                </a:extLst>
              </p:cNvPr>
              <p:cNvSpPr>
                <a:spLocks/>
              </p:cNvSpPr>
              <p:nvPr/>
            </p:nvSpPr>
            <p:spPr bwMode="auto">
              <a:xfrm>
                <a:off x="6096000" y="1695450"/>
                <a:ext cx="328613" cy="1123950"/>
              </a:xfrm>
              <a:custGeom>
                <a:avLst/>
                <a:gdLst>
                  <a:gd name="T0" fmla="*/ 422306173 w 256"/>
                  <a:gd name="T1" fmla="*/ 2024295299 h 624"/>
                  <a:gd name="T2" fmla="*/ 184758800 w 256"/>
                  <a:gd name="T3" fmla="*/ 1090004572 h 624"/>
                  <a:gd name="T4" fmla="*/ 26394296 w 256"/>
                  <a:gd name="T5" fmla="*/ 311429604 h 624"/>
                  <a:gd name="T6" fmla="*/ 26394296 w 256"/>
                  <a:gd name="T7" fmla="*/ 0 h 624"/>
                  <a:gd name="T8" fmla="*/ 0 60000 65536"/>
                  <a:gd name="T9" fmla="*/ 0 60000 65536"/>
                  <a:gd name="T10" fmla="*/ 0 60000 65536"/>
                  <a:gd name="T11" fmla="*/ 0 60000 65536"/>
                  <a:gd name="T12" fmla="*/ 0 w 256"/>
                  <a:gd name="T13" fmla="*/ 0 h 624"/>
                  <a:gd name="T14" fmla="*/ 256 w 256"/>
                  <a:gd name="T15" fmla="*/ 624 h 624"/>
                </a:gdLst>
                <a:ahLst/>
                <a:cxnLst>
                  <a:cxn ang="T8">
                    <a:pos x="T0" y="T1"/>
                  </a:cxn>
                  <a:cxn ang="T9">
                    <a:pos x="T2" y="T3"/>
                  </a:cxn>
                  <a:cxn ang="T10">
                    <a:pos x="T4" y="T5"/>
                  </a:cxn>
                  <a:cxn ang="T11">
                    <a:pos x="T6" y="T7"/>
                  </a:cxn>
                </a:cxnLst>
                <a:rect l="T12" t="T13" r="T14" b="T15"/>
                <a:pathLst>
                  <a:path w="256" h="624">
                    <a:moveTo>
                      <a:pt x="256" y="624"/>
                    </a:moveTo>
                    <a:cubicBezTo>
                      <a:pt x="204" y="524"/>
                      <a:pt x="152" y="424"/>
                      <a:pt x="112" y="336"/>
                    </a:cubicBezTo>
                    <a:cubicBezTo>
                      <a:pt x="72" y="248"/>
                      <a:pt x="32" y="152"/>
                      <a:pt x="16" y="96"/>
                    </a:cubicBezTo>
                    <a:cubicBezTo>
                      <a:pt x="0" y="40"/>
                      <a:pt x="8" y="20"/>
                      <a:pt x="16" y="0"/>
                    </a:cubicBezTo>
                  </a:path>
                </a:pathLst>
              </a:custGeom>
              <a:noFill/>
              <a:ln w="25400">
                <a:solidFill>
                  <a:schemeClr val="tx1"/>
                </a:solidFill>
                <a:round/>
                <a:headEnd/>
                <a:tailEnd/>
              </a:ln>
            </p:spPr>
            <p:txBody>
              <a:bodyPr/>
              <a:lstStyle/>
              <a:p>
                <a:endParaRPr lang="en-US"/>
              </a:p>
            </p:txBody>
          </p:sp>
          <p:sp>
            <p:nvSpPr>
              <p:cNvPr id="40" name="Rectangle 28">
                <a:extLst>
                  <a:ext uri="{FF2B5EF4-FFF2-40B4-BE49-F238E27FC236}">
                    <a16:creationId xmlns:a16="http://schemas.microsoft.com/office/drawing/2014/main" id="{DD12A21A-CA6A-4604-93EA-15834BE9C24D}"/>
                  </a:ext>
                </a:extLst>
              </p:cNvPr>
              <p:cNvSpPr>
                <a:spLocks noChangeArrowheads="1"/>
              </p:cNvSpPr>
              <p:nvPr/>
            </p:nvSpPr>
            <p:spPr bwMode="auto">
              <a:xfrm>
                <a:off x="4651375" y="2708275"/>
                <a:ext cx="304800" cy="360363"/>
              </a:xfrm>
              <a:prstGeom prst="rect">
                <a:avLst/>
              </a:prstGeom>
              <a:noFill/>
              <a:ln w="9525">
                <a:noFill/>
                <a:miter lim="800000"/>
                <a:headEnd/>
                <a:tailEnd/>
              </a:ln>
            </p:spPr>
            <p:txBody>
              <a:bodyPr wrap="none">
                <a:spAutoFit/>
              </a:bodyPr>
              <a:lstStyle/>
              <a:p>
                <a:r>
                  <a:rPr lang="en-US" sz="1400" b="1">
                    <a:latin typeface="Arial" charset="0"/>
                  </a:rPr>
                  <a:t>1</a:t>
                </a:r>
              </a:p>
            </p:txBody>
          </p:sp>
          <p:sp>
            <p:nvSpPr>
              <p:cNvPr id="41" name="Rectangle 29">
                <a:extLst>
                  <a:ext uri="{FF2B5EF4-FFF2-40B4-BE49-F238E27FC236}">
                    <a16:creationId xmlns:a16="http://schemas.microsoft.com/office/drawing/2014/main" id="{D075B9BE-DB62-4C5D-82FA-FD199613A2C0}"/>
                  </a:ext>
                </a:extLst>
              </p:cNvPr>
              <p:cNvSpPr>
                <a:spLocks noChangeArrowheads="1"/>
              </p:cNvSpPr>
              <p:nvPr/>
            </p:nvSpPr>
            <p:spPr bwMode="auto">
              <a:xfrm>
                <a:off x="4651375" y="1712913"/>
                <a:ext cx="304800" cy="361950"/>
              </a:xfrm>
              <a:prstGeom prst="rect">
                <a:avLst/>
              </a:prstGeom>
              <a:noFill/>
              <a:ln w="9525">
                <a:noFill/>
                <a:miter lim="800000"/>
                <a:headEnd/>
                <a:tailEnd/>
              </a:ln>
            </p:spPr>
            <p:txBody>
              <a:bodyPr wrap="none">
                <a:spAutoFit/>
              </a:bodyPr>
              <a:lstStyle/>
              <a:p>
                <a:r>
                  <a:rPr lang="en-US" sz="1400" b="1">
                    <a:latin typeface="Arial" charset="0"/>
                  </a:rPr>
                  <a:t>2</a:t>
                </a:r>
              </a:p>
            </p:txBody>
          </p:sp>
          <p:sp>
            <p:nvSpPr>
              <p:cNvPr id="42" name="Rectangle 30">
                <a:extLst>
                  <a:ext uri="{FF2B5EF4-FFF2-40B4-BE49-F238E27FC236}">
                    <a16:creationId xmlns:a16="http://schemas.microsoft.com/office/drawing/2014/main" id="{D7B7BB6B-16D0-413A-AD6A-FEF3911C1ABE}"/>
                  </a:ext>
                </a:extLst>
              </p:cNvPr>
              <p:cNvSpPr>
                <a:spLocks noChangeArrowheads="1"/>
              </p:cNvSpPr>
              <p:nvPr/>
            </p:nvSpPr>
            <p:spPr bwMode="auto">
              <a:xfrm>
                <a:off x="6296025" y="1443038"/>
                <a:ext cx="304800" cy="360362"/>
              </a:xfrm>
              <a:prstGeom prst="rect">
                <a:avLst/>
              </a:prstGeom>
              <a:noFill/>
              <a:ln w="9525">
                <a:noFill/>
                <a:miter lim="800000"/>
                <a:headEnd/>
                <a:tailEnd/>
              </a:ln>
            </p:spPr>
            <p:txBody>
              <a:bodyPr wrap="none">
                <a:spAutoFit/>
              </a:bodyPr>
              <a:lstStyle/>
              <a:p>
                <a:r>
                  <a:rPr lang="en-US" sz="1400" b="1">
                    <a:latin typeface="Arial" charset="0"/>
                  </a:rPr>
                  <a:t>3</a:t>
                </a:r>
              </a:p>
            </p:txBody>
          </p:sp>
          <p:sp>
            <p:nvSpPr>
              <p:cNvPr id="43" name="Rectangle 31">
                <a:extLst>
                  <a:ext uri="{FF2B5EF4-FFF2-40B4-BE49-F238E27FC236}">
                    <a16:creationId xmlns:a16="http://schemas.microsoft.com/office/drawing/2014/main" id="{59A54C13-2458-4500-B65B-3C5688AF0018}"/>
                  </a:ext>
                </a:extLst>
              </p:cNvPr>
              <p:cNvSpPr>
                <a:spLocks noChangeArrowheads="1"/>
              </p:cNvSpPr>
              <p:nvPr/>
            </p:nvSpPr>
            <p:spPr bwMode="auto">
              <a:xfrm>
                <a:off x="6400800" y="2895600"/>
                <a:ext cx="304800" cy="361950"/>
              </a:xfrm>
              <a:prstGeom prst="rect">
                <a:avLst/>
              </a:prstGeom>
              <a:noFill/>
              <a:ln w="9525">
                <a:noFill/>
                <a:miter lim="800000"/>
                <a:headEnd/>
                <a:tailEnd/>
              </a:ln>
            </p:spPr>
            <p:txBody>
              <a:bodyPr wrap="none">
                <a:spAutoFit/>
              </a:bodyPr>
              <a:lstStyle/>
              <a:p>
                <a:r>
                  <a:rPr lang="en-US" sz="1400" b="1">
                    <a:latin typeface="Arial" charset="0"/>
                  </a:rPr>
                  <a:t>4</a:t>
                </a:r>
              </a:p>
            </p:txBody>
          </p:sp>
          <p:sp>
            <p:nvSpPr>
              <p:cNvPr id="44" name="Rectangle 32">
                <a:extLst>
                  <a:ext uri="{FF2B5EF4-FFF2-40B4-BE49-F238E27FC236}">
                    <a16:creationId xmlns:a16="http://schemas.microsoft.com/office/drawing/2014/main" id="{26D3544B-BB86-4180-83F8-029F0F7758AD}"/>
                  </a:ext>
                </a:extLst>
              </p:cNvPr>
              <p:cNvSpPr>
                <a:spLocks noChangeArrowheads="1"/>
              </p:cNvSpPr>
              <p:nvPr/>
            </p:nvSpPr>
            <p:spPr bwMode="auto">
              <a:xfrm>
                <a:off x="6553200" y="2133600"/>
                <a:ext cx="2248945" cy="489802"/>
              </a:xfrm>
              <a:prstGeom prst="rect">
                <a:avLst/>
              </a:prstGeom>
              <a:noFill/>
              <a:ln w="9525">
                <a:noFill/>
                <a:miter lim="800000"/>
                <a:headEnd/>
                <a:tailEnd/>
              </a:ln>
            </p:spPr>
            <p:txBody>
              <a:bodyPr wrap="none">
                <a:spAutoFit/>
              </a:bodyPr>
              <a:lstStyle/>
              <a:p>
                <a:r>
                  <a:rPr lang="en-US" sz="1600" dirty="0">
                    <a:cs typeface="Times New Roman" panose="02020603050405020304" pitchFamily="18" charset="0"/>
                  </a:rPr>
                  <a:t>Turbine</a:t>
                </a:r>
              </a:p>
              <a:p>
                <a:r>
                  <a:rPr lang="en-US" sz="1600" dirty="0">
                    <a:cs typeface="Times New Roman" panose="02020603050405020304" pitchFamily="18" charset="0"/>
                  </a:rPr>
                  <a:t>Adiabatic expansion</a:t>
                </a:r>
              </a:p>
            </p:txBody>
          </p:sp>
          <p:sp>
            <p:nvSpPr>
              <p:cNvPr id="45" name="Line 33">
                <a:extLst>
                  <a:ext uri="{FF2B5EF4-FFF2-40B4-BE49-F238E27FC236}">
                    <a16:creationId xmlns:a16="http://schemas.microsoft.com/office/drawing/2014/main" id="{5202BCCE-0E9A-4612-ABC9-228539257CCE}"/>
                  </a:ext>
                </a:extLst>
              </p:cNvPr>
              <p:cNvSpPr>
                <a:spLocks noChangeShapeType="1"/>
              </p:cNvSpPr>
              <p:nvPr/>
            </p:nvSpPr>
            <p:spPr bwMode="auto">
              <a:xfrm flipH="1">
                <a:off x="6324600" y="2362200"/>
                <a:ext cx="246063" cy="90488"/>
              </a:xfrm>
              <a:prstGeom prst="line">
                <a:avLst/>
              </a:prstGeom>
              <a:noFill/>
              <a:ln w="25400">
                <a:solidFill>
                  <a:srgbClr val="0000FF"/>
                </a:solidFill>
                <a:round/>
                <a:headEnd/>
                <a:tailEnd type="triangle" w="med" len="med"/>
              </a:ln>
            </p:spPr>
            <p:txBody>
              <a:bodyPr/>
              <a:lstStyle/>
              <a:p>
                <a:endParaRPr lang="en-US"/>
              </a:p>
            </p:txBody>
          </p:sp>
          <p:sp>
            <p:nvSpPr>
              <p:cNvPr id="46" name="Rectangle 34">
                <a:extLst>
                  <a:ext uri="{FF2B5EF4-FFF2-40B4-BE49-F238E27FC236}">
                    <a16:creationId xmlns:a16="http://schemas.microsoft.com/office/drawing/2014/main" id="{D953FB41-5CB5-4393-AF3B-B3ABCE89815A}"/>
                  </a:ext>
                </a:extLst>
              </p:cNvPr>
              <p:cNvSpPr>
                <a:spLocks noChangeArrowheads="1"/>
              </p:cNvSpPr>
              <p:nvPr/>
            </p:nvSpPr>
            <p:spPr bwMode="auto">
              <a:xfrm>
                <a:off x="5143500" y="990600"/>
                <a:ext cx="708025" cy="338138"/>
              </a:xfrm>
              <a:prstGeom prst="rect">
                <a:avLst/>
              </a:prstGeom>
              <a:noFill/>
              <a:ln w="9525">
                <a:noFill/>
                <a:miter lim="800000"/>
                <a:headEnd/>
                <a:tailEnd/>
              </a:ln>
            </p:spPr>
            <p:txBody>
              <a:bodyPr wrap="none">
                <a:spAutoFit/>
              </a:bodyPr>
              <a:lstStyle/>
              <a:p>
                <a:r>
                  <a:rPr lang="en-US" sz="1600">
                    <a:latin typeface="Arial" charset="0"/>
                  </a:rPr>
                  <a:t>Boiler</a:t>
                </a:r>
              </a:p>
            </p:txBody>
          </p:sp>
          <p:sp>
            <p:nvSpPr>
              <p:cNvPr id="47" name="Line 35">
                <a:extLst>
                  <a:ext uri="{FF2B5EF4-FFF2-40B4-BE49-F238E27FC236}">
                    <a16:creationId xmlns:a16="http://schemas.microsoft.com/office/drawing/2014/main" id="{290E2EB2-3590-4B8D-A2E3-1580B04D01DF}"/>
                  </a:ext>
                </a:extLst>
              </p:cNvPr>
              <p:cNvSpPr>
                <a:spLocks noChangeShapeType="1"/>
              </p:cNvSpPr>
              <p:nvPr/>
            </p:nvSpPr>
            <p:spPr bwMode="auto">
              <a:xfrm>
                <a:off x="5554663" y="1262063"/>
                <a:ext cx="50800" cy="450850"/>
              </a:xfrm>
              <a:prstGeom prst="line">
                <a:avLst/>
              </a:prstGeom>
              <a:noFill/>
              <a:ln w="25400">
                <a:solidFill>
                  <a:srgbClr val="0000FF"/>
                </a:solidFill>
                <a:round/>
                <a:headEnd/>
                <a:tailEnd type="triangle" w="med" len="med"/>
              </a:ln>
            </p:spPr>
            <p:txBody>
              <a:bodyPr/>
              <a:lstStyle/>
              <a:p>
                <a:endParaRPr lang="en-US"/>
              </a:p>
            </p:txBody>
          </p:sp>
          <p:sp>
            <p:nvSpPr>
              <p:cNvPr id="48" name="Line 37">
                <a:extLst>
                  <a:ext uri="{FF2B5EF4-FFF2-40B4-BE49-F238E27FC236}">
                    <a16:creationId xmlns:a16="http://schemas.microsoft.com/office/drawing/2014/main" id="{685E36BF-E7AF-4637-BB29-53AC8CD59870}"/>
                  </a:ext>
                </a:extLst>
              </p:cNvPr>
              <p:cNvSpPr>
                <a:spLocks noChangeShapeType="1"/>
              </p:cNvSpPr>
              <p:nvPr/>
            </p:nvSpPr>
            <p:spPr bwMode="auto">
              <a:xfrm flipV="1">
                <a:off x="4378324" y="2255837"/>
                <a:ext cx="601664" cy="14287"/>
              </a:xfrm>
              <a:prstGeom prst="line">
                <a:avLst/>
              </a:prstGeom>
              <a:noFill/>
              <a:ln w="25400">
                <a:solidFill>
                  <a:srgbClr val="0000FF"/>
                </a:solidFill>
                <a:round/>
                <a:headEnd/>
                <a:tailEnd type="triangle" w="med" len="med"/>
              </a:ln>
            </p:spPr>
            <p:txBody>
              <a:bodyPr/>
              <a:lstStyle/>
              <a:p>
                <a:endParaRPr lang="en-US" dirty="0"/>
              </a:p>
            </p:txBody>
          </p:sp>
          <p:sp>
            <p:nvSpPr>
              <p:cNvPr id="49" name="Line 41">
                <a:extLst>
                  <a:ext uri="{FF2B5EF4-FFF2-40B4-BE49-F238E27FC236}">
                    <a16:creationId xmlns:a16="http://schemas.microsoft.com/office/drawing/2014/main" id="{3284EB20-0F39-433C-8923-96AE6F676D0C}"/>
                  </a:ext>
                </a:extLst>
              </p:cNvPr>
              <p:cNvSpPr>
                <a:spLocks noChangeShapeType="1"/>
              </p:cNvSpPr>
              <p:nvPr/>
            </p:nvSpPr>
            <p:spPr bwMode="auto">
              <a:xfrm flipH="1" flipV="1">
                <a:off x="6114889" y="2866518"/>
                <a:ext cx="455773" cy="688469"/>
              </a:xfrm>
              <a:prstGeom prst="line">
                <a:avLst/>
              </a:prstGeom>
              <a:noFill/>
              <a:ln w="25400">
                <a:solidFill>
                  <a:srgbClr val="0000FF"/>
                </a:solidFill>
                <a:round/>
                <a:headEnd/>
                <a:tailEnd type="triangle" w="med" len="med"/>
              </a:ln>
            </p:spPr>
            <p:txBody>
              <a:bodyPr/>
              <a:lstStyle/>
              <a:p>
                <a:endParaRPr lang="en-US" dirty="0"/>
              </a:p>
            </p:txBody>
          </p:sp>
          <p:sp>
            <p:nvSpPr>
              <p:cNvPr id="50" name="Oval 45">
                <a:extLst>
                  <a:ext uri="{FF2B5EF4-FFF2-40B4-BE49-F238E27FC236}">
                    <a16:creationId xmlns:a16="http://schemas.microsoft.com/office/drawing/2014/main" id="{2C0E49E1-8E7F-4DFE-8336-568E88641CFC}"/>
                  </a:ext>
                </a:extLst>
              </p:cNvPr>
              <p:cNvSpPr>
                <a:spLocks noChangeArrowheads="1"/>
              </p:cNvSpPr>
              <p:nvPr/>
            </p:nvSpPr>
            <p:spPr bwMode="auto">
              <a:xfrm>
                <a:off x="6384925" y="2768600"/>
                <a:ext cx="82550" cy="9048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1" name="Oval 47">
                <a:extLst>
                  <a:ext uri="{FF2B5EF4-FFF2-40B4-BE49-F238E27FC236}">
                    <a16:creationId xmlns:a16="http://schemas.microsoft.com/office/drawing/2014/main" id="{CFE10F56-4BFF-4195-A020-65C3382148EB}"/>
                  </a:ext>
                </a:extLst>
              </p:cNvPr>
              <p:cNvSpPr>
                <a:spLocks noChangeArrowheads="1"/>
              </p:cNvSpPr>
              <p:nvPr/>
            </p:nvSpPr>
            <p:spPr bwMode="auto">
              <a:xfrm>
                <a:off x="4962525" y="1668463"/>
                <a:ext cx="82550" cy="90487"/>
              </a:xfrm>
              <a:prstGeom prst="ellipse">
                <a:avLst/>
              </a:prstGeom>
              <a:solidFill>
                <a:schemeClr val="accent1"/>
              </a:solidFill>
              <a:ln w="9525">
                <a:solidFill>
                  <a:schemeClr val="tx1"/>
                </a:solidFill>
                <a:round/>
                <a:headEnd/>
                <a:tailEnd/>
              </a:ln>
            </p:spPr>
            <p:txBody>
              <a:bodyPr wrap="none" anchor="ctr"/>
              <a:lstStyle/>
              <a:p>
                <a:endParaRPr lang="en-US"/>
              </a:p>
            </p:txBody>
          </p:sp>
          <p:cxnSp>
            <p:nvCxnSpPr>
              <p:cNvPr id="55" name="Straight Connector 54">
                <a:extLst>
                  <a:ext uri="{FF2B5EF4-FFF2-40B4-BE49-F238E27FC236}">
                    <a16:creationId xmlns:a16="http://schemas.microsoft.com/office/drawing/2014/main" id="{A2222383-C59A-46C2-A814-248B132A318C}"/>
                  </a:ext>
                </a:extLst>
              </p:cNvPr>
              <p:cNvCxnSpPr>
                <a:stCxn id="39" idx="3"/>
                <a:endCxn id="51" idx="6"/>
              </p:cNvCxnSpPr>
              <p:nvPr/>
            </p:nvCxnSpPr>
            <p:spPr>
              <a:xfrm flipH="1">
                <a:off x="5045075" y="1695450"/>
                <a:ext cx="1071563" cy="174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99A75C9-8C1F-4247-B4AC-2F4A0159909E}"/>
                  </a:ext>
                </a:extLst>
              </p:cNvPr>
              <p:cNvCxnSpPr>
                <a:stCxn id="51" idx="4"/>
                <a:endCxn id="63" idx="0"/>
              </p:cNvCxnSpPr>
              <p:nvPr/>
            </p:nvCxnSpPr>
            <p:spPr>
              <a:xfrm rot="16200000" flipH="1">
                <a:off x="4492625" y="2270125"/>
                <a:ext cx="1039813" cy="174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04E394F-B580-4DF9-B398-786BD8DBCEB3}"/>
                  </a:ext>
                </a:extLst>
              </p:cNvPr>
              <p:cNvCxnSpPr/>
              <p:nvPr/>
            </p:nvCxnSpPr>
            <p:spPr>
              <a:xfrm flipV="1">
                <a:off x="5011738" y="2819400"/>
                <a:ext cx="1389062" cy="25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3E745DD3-F184-4F8E-9A4D-A50EB286AE2C}"/>
                  </a:ext>
                </a:extLst>
              </p:cNvPr>
              <p:cNvCxnSpPr/>
              <p:nvPr/>
            </p:nvCxnSpPr>
            <p:spPr>
              <a:xfrm rot="10800000">
                <a:off x="5626100" y="2833688"/>
                <a:ext cx="493713" cy="3175"/>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1FF5C656-7330-40D3-A586-31809430B508}"/>
                  </a:ext>
                </a:extLst>
              </p:cNvPr>
              <p:cNvCxnSpPr/>
              <p:nvPr/>
            </p:nvCxnSpPr>
            <p:spPr>
              <a:xfrm rot="16200000">
                <a:off x="4752975" y="2490788"/>
                <a:ext cx="541337" cy="1588"/>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DBE710BD-5B7B-463B-A7D6-9C91DBDE2582}"/>
                  </a:ext>
                </a:extLst>
              </p:cNvPr>
              <p:cNvCxnSpPr/>
              <p:nvPr/>
            </p:nvCxnSpPr>
            <p:spPr>
              <a:xfrm rot="10800000" flipH="1">
                <a:off x="5308600" y="1712913"/>
                <a:ext cx="493713" cy="3175"/>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FB281874-5F25-40F9-8511-BF93AE48DF73}"/>
                  </a:ext>
                </a:extLst>
              </p:cNvPr>
              <p:cNvCxnSpPr/>
              <p:nvPr/>
            </p:nvCxnSpPr>
            <p:spPr>
              <a:xfrm rot="16200000" flipH="1">
                <a:off x="6092825" y="2139951"/>
                <a:ext cx="223837" cy="80962"/>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62" name="Oval 46">
                <a:extLst>
                  <a:ext uri="{FF2B5EF4-FFF2-40B4-BE49-F238E27FC236}">
                    <a16:creationId xmlns:a16="http://schemas.microsoft.com/office/drawing/2014/main" id="{534BC48A-64C1-47C7-A022-ACF6AAC29BDA}"/>
                  </a:ext>
                </a:extLst>
              </p:cNvPr>
              <p:cNvSpPr>
                <a:spLocks noChangeArrowheads="1"/>
              </p:cNvSpPr>
              <p:nvPr/>
            </p:nvSpPr>
            <p:spPr bwMode="auto">
              <a:xfrm>
                <a:off x="6089650" y="1662113"/>
                <a:ext cx="82550" cy="9048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3" name="Oval 48">
                <a:extLst>
                  <a:ext uri="{FF2B5EF4-FFF2-40B4-BE49-F238E27FC236}">
                    <a16:creationId xmlns:a16="http://schemas.microsoft.com/office/drawing/2014/main" id="{97868CAA-D37B-422E-B80F-7EA0B5055843}"/>
                  </a:ext>
                </a:extLst>
              </p:cNvPr>
              <p:cNvSpPr>
                <a:spLocks noChangeArrowheads="1"/>
              </p:cNvSpPr>
              <p:nvPr/>
            </p:nvSpPr>
            <p:spPr bwMode="auto">
              <a:xfrm>
                <a:off x="4979988" y="2798763"/>
                <a:ext cx="82550" cy="90487"/>
              </a:xfrm>
              <a:prstGeom prst="ellipse">
                <a:avLst/>
              </a:prstGeom>
              <a:solidFill>
                <a:schemeClr val="accent1"/>
              </a:solidFill>
              <a:ln w="9525">
                <a:solidFill>
                  <a:schemeClr val="tx1"/>
                </a:solidFill>
                <a:round/>
                <a:headEnd/>
                <a:tailEnd/>
              </a:ln>
            </p:spPr>
            <p:txBody>
              <a:bodyPr wrap="none" anchor="ctr"/>
              <a:lstStyle/>
              <a:p>
                <a:endParaRPr lang="en-US"/>
              </a:p>
            </p:txBody>
          </p:sp>
        </p:grpSp>
      </p:grpSp>
      <p:sp>
        <p:nvSpPr>
          <p:cNvPr id="67" name="TextBox 66">
            <a:extLst>
              <a:ext uri="{FF2B5EF4-FFF2-40B4-BE49-F238E27FC236}">
                <a16:creationId xmlns:a16="http://schemas.microsoft.com/office/drawing/2014/main" id="{1F28AE68-7D75-4F86-8C9A-477E679A324E}"/>
              </a:ext>
            </a:extLst>
          </p:cNvPr>
          <p:cNvSpPr txBox="1"/>
          <p:nvPr/>
        </p:nvSpPr>
        <p:spPr>
          <a:xfrm>
            <a:off x="1484084" y="2687730"/>
            <a:ext cx="618892" cy="338554"/>
          </a:xfrm>
          <a:prstGeom prst="rect">
            <a:avLst/>
          </a:prstGeom>
          <a:noFill/>
        </p:spPr>
        <p:txBody>
          <a:bodyPr wrap="square" rtlCol="0">
            <a:spAutoFit/>
          </a:bodyPr>
          <a:lstStyle/>
          <a:p>
            <a:r>
              <a:rPr lang="en-US" sz="1600" dirty="0" err="1"/>
              <a:t>Q</a:t>
            </a:r>
            <a:r>
              <a:rPr lang="en-US" sz="1600" baseline="-25000" dirty="0" err="1"/>
              <a:t>h</a:t>
            </a:r>
            <a:endParaRPr lang="en-US" sz="1600" dirty="0"/>
          </a:p>
        </p:txBody>
      </p:sp>
      <p:sp>
        <p:nvSpPr>
          <p:cNvPr id="68" name="TextBox 67">
            <a:extLst>
              <a:ext uri="{FF2B5EF4-FFF2-40B4-BE49-F238E27FC236}">
                <a16:creationId xmlns:a16="http://schemas.microsoft.com/office/drawing/2014/main" id="{2770222B-1BE8-40B9-AF05-674A4B2375B9}"/>
              </a:ext>
            </a:extLst>
          </p:cNvPr>
          <p:cNvSpPr txBox="1"/>
          <p:nvPr/>
        </p:nvSpPr>
        <p:spPr>
          <a:xfrm>
            <a:off x="1523292" y="4089398"/>
            <a:ext cx="618892" cy="338554"/>
          </a:xfrm>
          <a:prstGeom prst="rect">
            <a:avLst/>
          </a:prstGeom>
          <a:noFill/>
        </p:spPr>
        <p:txBody>
          <a:bodyPr wrap="square" rtlCol="0">
            <a:spAutoFit/>
          </a:bodyPr>
          <a:lstStyle/>
          <a:p>
            <a:r>
              <a:rPr lang="en-US" sz="1600" dirty="0"/>
              <a:t>Q</a:t>
            </a:r>
            <a:r>
              <a:rPr lang="en-US" sz="1600" baseline="-25000" dirty="0"/>
              <a:t>c</a:t>
            </a:r>
            <a:endParaRPr lang="en-US" sz="1600" dirty="0"/>
          </a:p>
        </p:txBody>
      </p:sp>
      <p:sp>
        <p:nvSpPr>
          <p:cNvPr id="69" name="Arrow: Down 68">
            <a:extLst>
              <a:ext uri="{FF2B5EF4-FFF2-40B4-BE49-F238E27FC236}">
                <a16:creationId xmlns:a16="http://schemas.microsoft.com/office/drawing/2014/main" id="{A8798C1A-E1C7-4858-AB51-B941013879F2}"/>
              </a:ext>
            </a:extLst>
          </p:cNvPr>
          <p:cNvSpPr/>
          <p:nvPr/>
        </p:nvSpPr>
        <p:spPr>
          <a:xfrm flipH="1">
            <a:off x="1852441" y="4286812"/>
            <a:ext cx="102740" cy="2707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Arrow: Down 69">
            <a:extLst>
              <a:ext uri="{FF2B5EF4-FFF2-40B4-BE49-F238E27FC236}">
                <a16:creationId xmlns:a16="http://schemas.microsoft.com/office/drawing/2014/main" id="{65D258B9-0756-41C8-9B52-F385C74387A7}"/>
              </a:ext>
            </a:extLst>
          </p:cNvPr>
          <p:cNvSpPr/>
          <p:nvPr/>
        </p:nvSpPr>
        <p:spPr>
          <a:xfrm rot="19067023">
            <a:off x="4797758" y="2761758"/>
            <a:ext cx="193426" cy="287082"/>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0C2D5748-22D1-4740-8EF4-D45446892C35}"/>
              </a:ext>
            </a:extLst>
          </p:cNvPr>
          <p:cNvSpPr txBox="1"/>
          <p:nvPr/>
        </p:nvSpPr>
        <p:spPr>
          <a:xfrm>
            <a:off x="7217436" y="5553559"/>
            <a:ext cx="1484027" cy="523220"/>
          </a:xfrm>
          <a:prstGeom prst="rect">
            <a:avLst/>
          </a:prstGeom>
          <a:noFill/>
        </p:spPr>
        <p:txBody>
          <a:bodyPr wrap="square" rtlCol="0">
            <a:spAutoFit/>
          </a:bodyPr>
          <a:lstStyle/>
          <a:p>
            <a:r>
              <a:rPr lang="en-US" sz="1400" dirty="0"/>
              <a:t>Table 4.1 &amp;4.2, page 136</a:t>
            </a:r>
          </a:p>
        </p:txBody>
      </p:sp>
    </p:spTree>
    <p:extLst>
      <p:ext uri="{BB962C8B-B14F-4D97-AF65-F5344CB8AC3E}">
        <p14:creationId xmlns:p14="http://schemas.microsoft.com/office/powerpoint/2010/main" val="1001140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70"/>
                                        </p:tgtEl>
                                        <p:attrNameLst>
                                          <p:attrName>style.visibility</p:attrName>
                                        </p:attrNameLst>
                                      </p:cBhvr>
                                      <p:to>
                                        <p:strVal val="visible"/>
                                      </p:to>
                                    </p:set>
                                    <p:animEffect transition="in" filter="wipe(up)">
                                      <p:cBhvr>
                                        <p:cTn id="36" dur="500"/>
                                        <p:tgtEl>
                                          <p:spTgt spid="70"/>
                                        </p:tgtEl>
                                      </p:cBhvr>
                                    </p:animEffect>
                                  </p:childTnLst>
                                </p:cTn>
                              </p:par>
                            </p:childTnLst>
                          </p:cTn>
                        </p:par>
                        <p:par>
                          <p:cTn id="37" fill="hold">
                            <p:stCondLst>
                              <p:cond delay="500"/>
                            </p:stCondLst>
                            <p:childTnLst>
                              <p:par>
                                <p:cTn id="38" presetID="1" presetClass="entr" presetSubtype="0"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par>
                          <p:cTn id="55" fill="hold">
                            <p:stCondLst>
                              <p:cond delay="0"/>
                            </p:stCondLst>
                            <p:childTnLst>
                              <p:par>
                                <p:cTn id="56" presetID="1" presetClass="entr" presetSubtype="0" fill="hold" grpId="0" nodeType="afterEffect">
                                  <p:stCondLst>
                                    <p:cond delay="0"/>
                                  </p:stCondLst>
                                  <p:childTnLst>
                                    <p:set>
                                      <p:cBhvr>
                                        <p:cTn id="57" dur="1" fill="hold">
                                          <p:stCondLst>
                                            <p:cond delay="0"/>
                                          </p:stCondLst>
                                        </p:cTn>
                                        <p:tgtEl>
                                          <p:spTgt spid="2"/>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2" grpId="0"/>
      <p:bldP spid="13" grpId="0"/>
      <p:bldP spid="14" grpId="0"/>
      <p:bldP spid="15" grpId="0"/>
      <p:bldP spid="16" grpId="0"/>
      <p:bldP spid="17" grpId="0"/>
      <p:bldP spid="18" grpId="0"/>
      <p:bldP spid="19" grpId="0"/>
      <p:bldP spid="20" grpId="0"/>
      <p:bldP spid="26" grpId="0" animBg="1"/>
      <p:bldP spid="70"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CCA710-BC53-4669-94F4-84CF29610F0A}"/>
              </a:ext>
            </a:extLst>
          </p:cNvPr>
          <p:cNvSpPr txBox="1"/>
          <p:nvPr/>
        </p:nvSpPr>
        <p:spPr>
          <a:xfrm>
            <a:off x="762000" y="304800"/>
            <a:ext cx="4419600" cy="369332"/>
          </a:xfrm>
          <a:prstGeom prst="rect">
            <a:avLst/>
          </a:prstGeom>
          <a:noFill/>
        </p:spPr>
        <p:txBody>
          <a:bodyPr wrap="square" rtlCol="0">
            <a:spAutoFit/>
          </a:bodyPr>
          <a:lstStyle/>
          <a:p>
            <a:r>
              <a:rPr lang="en-US" b="1" dirty="0"/>
              <a:t>Example – Efficiency of a Steam Engine</a:t>
            </a:r>
          </a:p>
        </p:txBody>
      </p:sp>
      <p:sp>
        <p:nvSpPr>
          <p:cNvPr id="4" name="TextBox 3">
            <a:extLst>
              <a:ext uri="{FF2B5EF4-FFF2-40B4-BE49-F238E27FC236}">
                <a16:creationId xmlns:a16="http://schemas.microsoft.com/office/drawing/2014/main" id="{28EE1721-14F4-4754-A83B-FD338A2B6B0F}"/>
              </a:ext>
            </a:extLst>
          </p:cNvPr>
          <p:cNvSpPr txBox="1"/>
          <p:nvPr/>
        </p:nvSpPr>
        <p:spPr>
          <a:xfrm>
            <a:off x="1143000" y="648732"/>
            <a:ext cx="7086600" cy="1200329"/>
          </a:xfrm>
          <a:prstGeom prst="rect">
            <a:avLst/>
          </a:prstGeom>
          <a:noFill/>
        </p:spPr>
        <p:txBody>
          <a:bodyPr wrap="square" rtlCol="0">
            <a:spAutoFit/>
          </a:bodyPr>
          <a:lstStyle/>
          <a:p>
            <a:r>
              <a:rPr lang="en-US" dirty="0"/>
              <a:t>Suppose cycle operates between 0.023 bars (where boiling temperature of water is 20 </a:t>
            </a:r>
            <a:r>
              <a:rPr lang="en-US" baseline="30000" dirty="0" err="1"/>
              <a:t>o</a:t>
            </a:r>
            <a:r>
              <a:rPr lang="en-US" dirty="0" err="1"/>
              <a:t>C</a:t>
            </a:r>
            <a:r>
              <a:rPr lang="en-US" dirty="0"/>
              <a:t>) and the maximum pressure of 300 bars with a maximum superheated stem of 600 </a:t>
            </a:r>
            <a:r>
              <a:rPr lang="en-US" baseline="30000" dirty="0" err="1"/>
              <a:t>o</a:t>
            </a:r>
            <a:r>
              <a:rPr lang="en-US" dirty="0" err="1"/>
              <a:t>C</a:t>
            </a:r>
            <a:r>
              <a:rPr lang="en-US" dirty="0"/>
              <a:t> temperature. Steam after passing through turbine is converted into a mixture of a 29% water and 71% steam  </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03F912C-16E2-49C4-9A6B-BF7E9B78F476}"/>
                  </a:ext>
                </a:extLst>
              </p:cNvPr>
              <p:cNvSpPr txBox="1"/>
              <p:nvPr/>
            </p:nvSpPr>
            <p:spPr>
              <a:xfrm>
                <a:off x="2418080" y="1941676"/>
                <a:ext cx="3164840" cy="369332"/>
              </a:xfrm>
              <a:prstGeom prst="rect">
                <a:avLst/>
              </a:prstGeom>
              <a:noFill/>
            </p:spPr>
            <p:txBody>
              <a:bodyPr wrap="square" rtlCol="0">
                <a:spAutoFit/>
              </a:bodyPr>
              <a:lstStyle/>
              <a:p>
                <a:r>
                  <a:rPr lang="en-US" dirty="0"/>
                  <a:t>At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𝑙𝑜𝑤</m:t>
                        </m:r>
                      </m:sub>
                    </m:sSub>
                    <m:r>
                      <a:rPr lang="en-US" b="0" i="1" smtClean="0">
                        <a:latin typeface="Cambria Math" panose="02040503050406030204" pitchFamily="18" charset="0"/>
                      </a:rPr>
                      <m:t>=0.023 </m:t>
                    </m:r>
                    <m:r>
                      <a:rPr lang="en-US" b="0" i="1" smtClean="0">
                        <a:latin typeface="Cambria Math" panose="02040503050406030204" pitchFamily="18" charset="0"/>
                      </a:rPr>
                      <m:t>𝑏𝑎𝑟𝑠</m:t>
                    </m:r>
                  </m:oMath>
                </a14:m>
                <a:r>
                  <a:rPr lang="en-US" dirty="0"/>
                  <a:t>, at 20 </a:t>
                </a:r>
                <a:r>
                  <a:rPr lang="en-US" baseline="30000" dirty="0" err="1"/>
                  <a:t>o</a:t>
                </a:r>
                <a:r>
                  <a:rPr lang="en-US" dirty="0" err="1"/>
                  <a:t>C</a:t>
                </a:r>
                <a:endParaRPr lang="en-US" dirty="0"/>
              </a:p>
            </p:txBody>
          </p:sp>
        </mc:Choice>
        <mc:Fallback xmlns="">
          <p:sp>
            <p:nvSpPr>
              <p:cNvPr id="5" name="TextBox 4">
                <a:extLst>
                  <a:ext uri="{FF2B5EF4-FFF2-40B4-BE49-F238E27FC236}">
                    <a16:creationId xmlns:a16="http://schemas.microsoft.com/office/drawing/2014/main" id="{A03F912C-16E2-49C4-9A6B-BF7E9B78F476}"/>
                  </a:ext>
                </a:extLst>
              </p:cNvPr>
              <p:cNvSpPr txBox="1">
                <a:spLocks noRot="1" noChangeAspect="1" noMove="1" noResize="1" noEditPoints="1" noAdjustHandles="1" noChangeArrowheads="1" noChangeShapeType="1" noTextEdit="1"/>
              </p:cNvSpPr>
              <p:nvPr/>
            </p:nvSpPr>
            <p:spPr>
              <a:xfrm>
                <a:off x="2418080" y="1941676"/>
                <a:ext cx="3164840" cy="369332"/>
              </a:xfrm>
              <a:prstGeom prst="rect">
                <a:avLst/>
              </a:prstGeom>
              <a:blipFill>
                <a:blip r:embed="rId2"/>
                <a:stretch>
                  <a:fillRect l="-1734" t="-10000" r="-193"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B1A12499-8E72-493C-9980-413E04149645}"/>
                  </a:ext>
                </a:extLst>
              </p:cNvPr>
              <p:cNvSpPr txBox="1"/>
              <p:nvPr/>
            </p:nvSpPr>
            <p:spPr>
              <a:xfrm>
                <a:off x="5791200" y="1932632"/>
                <a:ext cx="1676400" cy="369332"/>
              </a:xfrm>
              <a:prstGeom prst="rect">
                <a:avLst/>
              </a:prstGeom>
              <a:noFill/>
            </p:spPr>
            <p:txBody>
              <a:bodyPr wrap="square" rtlCol="0">
                <a:spAutoFit/>
              </a:bodyPr>
              <a:lstStyle/>
              <a:p>
                <a:r>
                  <a:rPr lang="en-US" dirty="0">
                    <a:sym typeface="Wingdings" panose="05000000000000000000" pitchFamily="2" charset="2"/>
                  </a:rPr>
                  <a:t> </a:t>
                </a:r>
                <a14:m>
                  <m:oMath xmlns:m="http://schemas.openxmlformats.org/officeDocument/2006/math">
                    <m:sSub>
                      <m:sSubPr>
                        <m:ctrlPr>
                          <a:rPr lang="en-US" i="1" smtClean="0">
                            <a:latin typeface="Cambria Math" panose="02040503050406030204" pitchFamily="18" charset="0"/>
                            <a:sym typeface="Wingdings" panose="05000000000000000000" pitchFamily="2" charset="2"/>
                          </a:rPr>
                        </m:ctrlPr>
                      </m:sSubPr>
                      <m:e>
                        <m:r>
                          <a:rPr lang="en-US" b="0" i="1" smtClean="0">
                            <a:latin typeface="Cambria Math" panose="02040503050406030204" pitchFamily="18" charset="0"/>
                            <a:sym typeface="Wingdings" panose="05000000000000000000" pitchFamily="2" charset="2"/>
                          </a:rPr>
                          <m:t>𝐻</m:t>
                        </m:r>
                      </m:e>
                      <m:sub>
                        <m:r>
                          <a:rPr lang="en-US" b="0" i="1" smtClean="0">
                            <a:latin typeface="Cambria Math" panose="02040503050406030204" pitchFamily="18" charset="0"/>
                            <a:sym typeface="Wingdings" panose="05000000000000000000" pitchFamily="2" charset="2"/>
                          </a:rPr>
                          <m:t>1</m:t>
                        </m:r>
                      </m:sub>
                    </m:sSub>
                    <m:r>
                      <a:rPr lang="en-US" b="0" i="1" smtClean="0">
                        <a:latin typeface="Cambria Math" panose="02040503050406030204" pitchFamily="18" charset="0"/>
                        <a:sym typeface="Wingdings" panose="05000000000000000000" pitchFamily="2" charset="2"/>
                      </a:rPr>
                      <m:t>=84 </m:t>
                    </m:r>
                    <m:r>
                      <a:rPr lang="en-US" b="0" i="1" smtClean="0">
                        <a:latin typeface="Cambria Math" panose="02040503050406030204" pitchFamily="18" charset="0"/>
                        <a:sym typeface="Wingdings" panose="05000000000000000000" pitchFamily="2" charset="2"/>
                      </a:rPr>
                      <m:t>𝑘𝐽</m:t>
                    </m:r>
                  </m:oMath>
                </a14:m>
                <a:endParaRPr lang="en-US" dirty="0"/>
              </a:p>
            </p:txBody>
          </p:sp>
        </mc:Choice>
        <mc:Fallback xmlns="">
          <p:sp>
            <p:nvSpPr>
              <p:cNvPr id="6" name="TextBox 5">
                <a:extLst>
                  <a:ext uri="{FF2B5EF4-FFF2-40B4-BE49-F238E27FC236}">
                    <a16:creationId xmlns:a16="http://schemas.microsoft.com/office/drawing/2014/main" id="{B1A12499-8E72-493C-9980-413E04149645}"/>
                  </a:ext>
                </a:extLst>
              </p:cNvPr>
              <p:cNvSpPr txBox="1">
                <a:spLocks noRot="1" noChangeAspect="1" noMove="1" noResize="1" noEditPoints="1" noAdjustHandles="1" noChangeArrowheads="1" noChangeShapeType="1" noTextEdit="1"/>
              </p:cNvSpPr>
              <p:nvPr/>
            </p:nvSpPr>
            <p:spPr>
              <a:xfrm>
                <a:off x="5791200" y="1932632"/>
                <a:ext cx="1676400" cy="369332"/>
              </a:xfrm>
              <a:prstGeom prst="rect">
                <a:avLst/>
              </a:prstGeom>
              <a:blipFill>
                <a:blip r:embed="rId3"/>
                <a:stretch>
                  <a:fillRect b="-11475"/>
                </a:stretch>
              </a:blipFill>
            </p:spPr>
            <p:txBody>
              <a:bodyPr/>
              <a:lstStyle/>
              <a:p>
                <a:r>
                  <a:rPr lang="en-US">
                    <a:noFill/>
                  </a:rPr>
                  <a:t> </a:t>
                </a:r>
              </a:p>
            </p:txBody>
          </p:sp>
        </mc:Fallback>
      </mc:AlternateContent>
      <p:sp>
        <p:nvSpPr>
          <p:cNvPr id="8" name="TextBox 7">
            <a:extLst>
              <a:ext uri="{FF2B5EF4-FFF2-40B4-BE49-F238E27FC236}">
                <a16:creationId xmlns:a16="http://schemas.microsoft.com/office/drawing/2014/main" id="{7709E416-C051-4574-A741-BA003C2D2F0A}"/>
              </a:ext>
            </a:extLst>
          </p:cNvPr>
          <p:cNvSpPr txBox="1"/>
          <p:nvPr/>
        </p:nvSpPr>
        <p:spPr>
          <a:xfrm>
            <a:off x="1033780" y="1971451"/>
            <a:ext cx="1676400" cy="369332"/>
          </a:xfrm>
          <a:prstGeom prst="rect">
            <a:avLst/>
          </a:prstGeom>
          <a:noFill/>
        </p:spPr>
        <p:txBody>
          <a:bodyPr wrap="square">
            <a:spAutoFit/>
          </a:bodyPr>
          <a:lstStyle/>
          <a:p>
            <a:r>
              <a:rPr lang="en-US" dirty="0"/>
              <a:t>Table 4.1 </a:t>
            </a:r>
            <a:r>
              <a:rPr lang="en-US" dirty="0">
                <a:sym typeface="Wingdings" panose="05000000000000000000" pitchFamily="2" charset="2"/>
              </a:rPr>
              <a:t></a:t>
            </a:r>
            <a:endParaRPr lang="en-US" dirty="0"/>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5DAD3F4F-6FB4-4CF7-B264-D65E13589C7F}"/>
                  </a:ext>
                </a:extLst>
              </p:cNvPr>
              <p:cNvSpPr txBox="1"/>
              <p:nvPr/>
            </p:nvSpPr>
            <p:spPr>
              <a:xfrm>
                <a:off x="2514600" y="2573803"/>
                <a:ext cx="3164840" cy="391902"/>
              </a:xfrm>
              <a:prstGeom prst="rect">
                <a:avLst/>
              </a:prstGeom>
              <a:noFill/>
            </p:spPr>
            <p:txBody>
              <a:bodyPr wrap="square" rtlCol="0">
                <a:spAutoFit/>
              </a:bodyPr>
              <a:lstStyle/>
              <a:p>
                <a:r>
                  <a:rPr lang="en-US" dirty="0"/>
                  <a:t>At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h𝑖𝑔h</m:t>
                        </m:r>
                      </m:sub>
                    </m:sSub>
                    <m:r>
                      <a:rPr lang="en-US" b="0" i="1" smtClean="0">
                        <a:latin typeface="Cambria Math" panose="02040503050406030204" pitchFamily="18" charset="0"/>
                      </a:rPr>
                      <m:t>=300 </m:t>
                    </m:r>
                    <m:r>
                      <a:rPr lang="en-US" b="0" i="1" smtClean="0">
                        <a:latin typeface="Cambria Math" panose="02040503050406030204" pitchFamily="18" charset="0"/>
                      </a:rPr>
                      <m:t>𝑏𝑎𝑟𝑠</m:t>
                    </m:r>
                  </m:oMath>
                </a14:m>
                <a:r>
                  <a:rPr lang="en-US" dirty="0"/>
                  <a:t>, at 600 </a:t>
                </a:r>
                <a:r>
                  <a:rPr lang="en-US" baseline="30000" dirty="0" err="1"/>
                  <a:t>o</a:t>
                </a:r>
                <a:r>
                  <a:rPr lang="en-US" dirty="0" err="1"/>
                  <a:t>C</a:t>
                </a:r>
                <a:endParaRPr lang="en-US" dirty="0"/>
              </a:p>
            </p:txBody>
          </p:sp>
        </mc:Choice>
        <mc:Fallback xmlns="">
          <p:sp>
            <p:nvSpPr>
              <p:cNvPr id="9" name="TextBox 8">
                <a:extLst>
                  <a:ext uri="{FF2B5EF4-FFF2-40B4-BE49-F238E27FC236}">
                    <a16:creationId xmlns:a16="http://schemas.microsoft.com/office/drawing/2014/main" id="{5DAD3F4F-6FB4-4CF7-B264-D65E13589C7F}"/>
                  </a:ext>
                </a:extLst>
              </p:cNvPr>
              <p:cNvSpPr txBox="1">
                <a:spLocks noRot="1" noChangeAspect="1" noMove="1" noResize="1" noEditPoints="1" noAdjustHandles="1" noChangeArrowheads="1" noChangeShapeType="1" noTextEdit="1"/>
              </p:cNvSpPr>
              <p:nvPr/>
            </p:nvSpPr>
            <p:spPr>
              <a:xfrm>
                <a:off x="2514600" y="2573803"/>
                <a:ext cx="3164840" cy="391902"/>
              </a:xfrm>
              <a:prstGeom prst="rect">
                <a:avLst/>
              </a:prstGeom>
              <a:blipFill>
                <a:blip r:embed="rId4"/>
                <a:stretch>
                  <a:fillRect l="-1734" t="-7692" r="-963" b="-169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E14F483E-30E5-42B0-ABF2-21F14DDFED3D}"/>
                  </a:ext>
                </a:extLst>
              </p:cNvPr>
              <p:cNvSpPr txBox="1"/>
              <p:nvPr/>
            </p:nvSpPr>
            <p:spPr>
              <a:xfrm>
                <a:off x="5791200" y="2525705"/>
                <a:ext cx="1676400" cy="369332"/>
              </a:xfrm>
              <a:prstGeom prst="rect">
                <a:avLst/>
              </a:prstGeom>
              <a:noFill/>
            </p:spPr>
            <p:txBody>
              <a:bodyPr wrap="square" rtlCol="0">
                <a:spAutoFit/>
              </a:bodyPr>
              <a:lstStyle/>
              <a:p>
                <a:r>
                  <a:rPr lang="en-US" dirty="0">
                    <a:sym typeface="Wingdings" panose="05000000000000000000" pitchFamily="2" charset="2"/>
                  </a:rPr>
                  <a:t> </a:t>
                </a:r>
                <a14:m>
                  <m:oMath xmlns:m="http://schemas.openxmlformats.org/officeDocument/2006/math">
                    <m:sSub>
                      <m:sSubPr>
                        <m:ctrlPr>
                          <a:rPr lang="en-US" i="1" smtClean="0">
                            <a:latin typeface="Cambria Math" panose="02040503050406030204" pitchFamily="18" charset="0"/>
                            <a:sym typeface="Wingdings" panose="05000000000000000000" pitchFamily="2" charset="2"/>
                          </a:rPr>
                        </m:ctrlPr>
                      </m:sSubPr>
                      <m:e>
                        <m:r>
                          <a:rPr lang="en-US" b="0" i="1" smtClean="0">
                            <a:latin typeface="Cambria Math" panose="02040503050406030204" pitchFamily="18" charset="0"/>
                            <a:sym typeface="Wingdings" panose="05000000000000000000" pitchFamily="2" charset="2"/>
                          </a:rPr>
                          <m:t>𝐻</m:t>
                        </m:r>
                      </m:e>
                      <m:sub>
                        <m:r>
                          <a:rPr lang="en-US" b="0" i="1" smtClean="0">
                            <a:latin typeface="Cambria Math" panose="02040503050406030204" pitchFamily="18" charset="0"/>
                            <a:sym typeface="Wingdings" panose="05000000000000000000" pitchFamily="2" charset="2"/>
                          </a:rPr>
                          <m:t>3</m:t>
                        </m:r>
                      </m:sub>
                    </m:sSub>
                    <m:r>
                      <a:rPr lang="en-US" b="0" i="1" smtClean="0">
                        <a:latin typeface="Cambria Math" panose="02040503050406030204" pitchFamily="18" charset="0"/>
                        <a:sym typeface="Wingdings" panose="05000000000000000000" pitchFamily="2" charset="2"/>
                      </a:rPr>
                      <m:t>=3444 </m:t>
                    </m:r>
                    <m:r>
                      <a:rPr lang="en-US" b="0" i="1" smtClean="0">
                        <a:latin typeface="Cambria Math" panose="02040503050406030204" pitchFamily="18" charset="0"/>
                        <a:sym typeface="Wingdings" panose="05000000000000000000" pitchFamily="2" charset="2"/>
                      </a:rPr>
                      <m:t>𝑘𝐽</m:t>
                    </m:r>
                  </m:oMath>
                </a14:m>
                <a:endParaRPr lang="en-US" dirty="0"/>
              </a:p>
            </p:txBody>
          </p:sp>
        </mc:Choice>
        <mc:Fallback xmlns="">
          <p:sp>
            <p:nvSpPr>
              <p:cNvPr id="10" name="TextBox 9">
                <a:extLst>
                  <a:ext uri="{FF2B5EF4-FFF2-40B4-BE49-F238E27FC236}">
                    <a16:creationId xmlns:a16="http://schemas.microsoft.com/office/drawing/2014/main" id="{E14F483E-30E5-42B0-ABF2-21F14DDFED3D}"/>
                  </a:ext>
                </a:extLst>
              </p:cNvPr>
              <p:cNvSpPr txBox="1">
                <a:spLocks noRot="1" noChangeAspect="1" noMove="1" noResize="1" noEditPoints="1" noAdjustHandles="1" noChangeArrowheads="1" noChangeShapeType="1" noTextEdit="1"/>
              </p:cNvSpPr>
              <p:nvPr/>
            </p:nvSpPr>
            <p:spPr>
              <a:xfrm>
                <a:off x="5791200" y="2525705"/>
                <a:ext cx="1676400" cy="369332"/>
              </a:xfrm>
              <a:prstGeom prst="rect">
                <a:avLst/>
              </a:prstGeom>
              <a:blipFill>
                <a:blip r:embed="rId5"/>
                <a:stretch>
                  <a:fillRect b="-11475"/>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F7BEA120-D4F3-4371-9A51-6A008C100BE9}"/>
              </a:ext>
            </a:extLst>
          </p:cNvPr>
          <p:cNvSpPr txBox="1"/>
          <p:nvPr/>
        </p:nvSpPr>
        <p:spPr>
          <a:xfrm>
            <a:off x="1066800" y="2573803"/>
            <a:ext cx="1447800" cy="369332"/>
          </a:xfrm>
          <a:prstGeom prst="rect">
            <a:avLst/>
          </a:prstGeom>
          <a:noFill/>
        </p:spPr>
        <p:txBody>
          <a:bodyPr wrap="square" rtlCol="0">
            <a:spAutoFit/>
          </a:bodyPr>
          <a:lstStyle/>
          <a:p>
            <a:r>
              <a:rPr lang="en-US" dirty="0"/>
              <a:t>Table 4.2 </a:t>
            </a:r>
            <a:r>
              <a:rPr lang="en-US" dirty="0">
                <a:sym typeface="Wingdings" panose="05000000000000000000" pitchFamily="2" charset="2"/>
              </a:rPr>
              <a:t></a:t>
            </a:r>
            <a:endParaRPr lang="en-US" dirty="0"/>
          </a:p>
        </p:txBody>
      </p:sp>
      <p:sp>
        <p:nvSpPr>
          <p:cNvPr id="12" name="TextBox 11">
            <a:extLst>
              <a:ext uri="{FF2B5EF4-FFF2-40B4-BE49-F238E27FC236}">
                <a16:creationId xmlns:a16="http://schemas.microsoft.com/office/drawing/2014/main" id="{3BCD3D91-001E-4B4D-AE18-C48CF2E42BF5}"/>
              </a:ext>
            </a:extLst>
          </p:cNvPr>
          <p:cNvSpPr txBox="1"/>
          <p:nvPr/>
        </p:nvSpPr>
        <p:spPr>
          <a:xfrm>
            <a:off x="5598160" y="2965705"/>
            <a:ext cx="2743200" cy="369332"/>
          </a:xfrm>
          <a:prstGeom prst="rect">
            <a:avLst/>
          </a:prstGeom>
          <a:noFill/>
        </p:spPr>
        <p:txBody>
          <a:bodyPr wrap="square" rtlCol="0">
            <a:spAutoFit/>
          </a:bodyPr>
          <a:lstStyle/>
          <a:p>
            <a:r>
              <a:rPr lang="en-US" i="1" dirty="0"/>
              <a:t>S</a:t>
            </a:r>
            <a:r>
              <a:rPr lang="en-US" i="1" baseline="-25000" dirty="0"/>
              <a:t>3</a:t>
            </a:r>
            <a:r>
              <a:rPr lang="en-US" i="1" dirty="0"/>
              <a:t> = S</a:t>
            </a:r>
            <a:r>
              <a:rPr lang="en-US" i="1" baseline="-25000" dirty="0"/>
              <a:t>4</a:t>
            </a:r>
            <a:r>
              <a:rPr lang="en-US" i="1" dirty="0"/>
              <a:t> = 6.233 kJ/K</a:t>
            </a:r>
          </a:p>
        </p:txBody>
      </p:sp>
      <p:sp>
        <p:nvSpPr>
          <p:cNvPr id="14" name="TextBox 13">
            <a:extLst>
              <a:ext uri="{FF2B5EF4-FFF2-40B4-BE49-F238E27FC236}">
                <a16:creationId xmlns:a16="http://schemas.microsoft.com/office/drawing/2014/main" id="{91CCFEB0-71E3-48C0-B7EB-BA4B4C0D507B}"/>
              </a:ext>
            </a:extLst>
          </p:cNvPr>
          <p:cNvSpPr txBox="1"/>
          <p:nvPr/>
        </p:nvSpPr>
        <p:spPr>
          <a:xfrm>
            <a:off x="914400" y="3422210"/>
            <a:ext cx="6934200" cy="369332"/>
          </a:xfrm>
          <a:prstGeom prst="rect">
            <a:avLst/>
          </a:prstGeom>
          <a:noFill/>
        </p:spPr>
        <p:txBody>
          <a:bodyPr wrap="square" rtlCol="0">
            <a:spAutoFit/>
          </a:bodyPr>
          <a:lstStyle/>
          <a:p>
            <a:r>
              <a:rPr lang="en-US" dirty="0"/>
              <a:t>And at point 4 (on </a:t>
            </a:r>
            <a:r>
              <a:rPr lang="en-US" i="1" dirty="0"/>
              <a:t>PV</a:t>
            </a:r>
            <a:r>
              <a:rPr lang="en-US" dirty="0"/>
              <a:t> diagram), we have 29% steam and 71% water</a:t>
            </a:r>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0F0526D3-D0CE-4E62-867B-AEB5613AFCC2}"/>
                  </a:ext>
                </a:extLst>
              </p:cNvPr>
              <p:cNvSpPr txBox="1"/>
              <p:nvPr/>
            </p:nvSpPr>
            <p:spPr>
              <a:xfrm>
                <a:off x="914400" y="3839896"/>
                <a:ext cx="3276600" cy="369332"/>
              </a:xfrm>
              <a:prstGeom prst="rect">
                <a:avLst/>
              </a:prstGeom>
              <a:noFill/>
            </p:spPr>
            <p:txBody>
              <a:bodyPr wrap="square" rtlCol="0">
                <a:spAutoFit/>
              </a:bodyPr>
              <a:lstStyle/>
              <a:p>
                <a:r>
                  <a:rPr lang="en-US" dirty="0"/>
                  <a:t>Table 4.2 </a:t>
                </a:r>
                <a:r>
                  <a:rPr lang="en-US" dirty="0">
                    <a:sym typeface="Wingdings" panose="05000000000000000000" pitchFamily="2" charset="2"/>
                  </a:rPr>
                  <a:t> </a:t>
                </a:r>
                <a14:m>
                  <m:oMath xmlns:m="http://schemas.openxmlformats.org/officeDocument/2006/math">
                    <m:sSub>
                      <m:sSubPr>
                        <m:ctrlPr>
                          <a:rPr lang="en-US" i="1" smtClean="0">
                            <a:latin typeface="Cambria Math" panose="02040503050406030204" pitchFamily="18" charset="0"/>
                            <a:sym typeface="Wingdings" panose="05000000000000000000" pitchFamily="2" charset="2"/>
                          </a:rPr>
                        </m:ctrlPr>
                      </m:sSubPr>
                      <m:e>
                        <m:r>
                          <a:rPr lang="en-US" b="0" i="1" smtClean="0">
                            <a:latin typeface="Cambria Math" panose="02040503050406030204" pitchFamily="18" charset="0"/>
                            <a:sym typeface="Wingdings" panose="05000000000000000000" pitchFamily="2" charset="2"/>
                          </a:rPr>
                          <m:t>𝐻</m:t>
                        </m:r>
                      </m:e>
                      <m:sub>
                        <m:r>
                          <a:rPr lang="en-US" b="0" i="1" smtClean="0">
                            <a:latin typeface="Cambria Math" panose="02040503050406030204" pitchFamily="18" charset="0"/>
                            <a:sym typeface="Wingdings" panose="05000000000000000000" pitchFamily="2" charset="2"/>
                          </a:rPr>
                          <m:t>4</m:t>
                        </m:r>
                      </m:sub>
                    </m:sSub>
                    <m:r>
                      <a:rPr lang="en-US" b="0" i="1" smtClean="0">
                        <a:latin typeface="Cambria Math" panose="02040503050406030204" pitchFamily="18" charset="0"/>
                        <a:sym typeface="Wingdings" panose="05000000000000000000" pitchFamily="2" charset="2"/>
                      </a:rPr>
                      <m:t>=1824 </m:t>
                    </m:r>
                    <m:r>
                      <a:rPr lang="en-US" b="0" i="1" smtClean="0">
                        <a:latin typeface="Cambria Math" panose="02040503050406030204" pitchFamily="18" charset="0"/>
                        <a:sym typeface="Wingdings" panose="05000000000000000000" pitchFamily="2" charset="2"/>
                      </a:rPr>
                      <m:t>𝑘𝐽</m:t>
                    </m:r>
                  </m:oMath>
                </a14:m>
                <a:endParaRPr lang="en-US" dirty="0"/>
              </a:p>
            </p:txBody>
          </p:sp>
        </mc:Choice>
        <mc:Fallback xmlns="">
          <p:sp>
            <p:nvSpPr>
              <p:cNvPr id="15" name="TextBox 14">
                <a:extLst>
                  <a:ext uri="{FF2B5EF4-FFF2-40B4-BE49-F238E27FC236}">
                    <a16:creationId xmlns:a16="http://schemas.microsoft.com/office/drawing/2014/main" id="{0F0526D3-D0CE-4E62-867B-AEB5613AFCC2}"/>
                  </a:ext>
                </a:extLst>
              </p:cNvPr>
              <p:cNvSpPr txBox="1">
                <a:spLocks noRot="1" noChangeAspect="1" noMove="1" noResize="1" noEditPoints="1" noAdjustHandles="1" noChangeArrowheads="1" noChangeShapeType="1" noTextEdit="1"/>
              </p:cNvSpPr>
              <p:nvPr/>
            </p:nvSpPr>
            <p:spPr>
              <a:xfrm>
                <a:off x="914400" y="3839896"/>
                <a:ext cx="3276600" cy="369332"/>
              </a:xfrm>
              <a:prstGeom prst="rect">
                <a:avLst/>
              </a:prstGeom>
              <a:blipFill>
                <a:blip r:embed="rId6"/>
                <a:stretch>
                  <a:fillRect l="-1487" t="-1000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330B4974-180F-415E-B020-72155892B8F4}"/>
                  </a:ext>
                </a:extLst>
              </p:cNvPr>
              <p:cNvSpPr txBox="1"/>
              <p:nvPr/>
            </p:nvSpPr>
            <p:spPr>
              <a:xfrm>
                <a:off x="1041400" y="4322538"/>
                <a:ext cx="3352800" cy="567399"/>
              </a:xfrm>
              <a:prstGeom prst="rect">
                <a:avLst/>
              </a:prstGeom>
              <a:noFill/>
            </p:spPr>
            <p:txBody>
              <a:bodyPr wrap="square" rtlCol="0">
                <a:spAutoFit/>
              </a:bodyPr>
              <a:lstStyle/>
              <a:p>
                <a14:m>
                  <m:oMath xmlns:m="http://schemas.openxmlformats.org/officeDocument/2006/math">
                    <m:r>
                      <a:rPr lang="en-US" sz="2000" b="0" i="1" smtClean="0">
                        <a:latin typeface="Cambria Math" panose="02040503050406030204" pitchFamily="18" charset="0"/>
                      </a:rPr>
                      <m:t>𝑒</m:t>
                    </m:r>
                    <m:r>
                      <a:rPr lang="en-US" sz="2000" b="0" i="1" smtClean="0">
                        <a:latin typeface="Cambria Math" panose="02040503050406030204" pitchFamily="18" charset="0"/>
                      </a:rPr>
                      <m:t>=1−</m:t>
                    </m:r>
                    <m:f>
                      <m:fPr>
                        <m:ctrlPr>
                          <a:rPr lang="en-US" sz="2000" b="0" i="1" smtClean="0">
                            <a:latin typeface="Cambria Math" panose="02040503050406030204" pitchFamily="18" charset="0"/>
                          </a:rPr>
                        </m:ctrlPr>
                      </m:fPr>
                      <m:num>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𝐻</m:t>
                            </m:r>
                          </m:e>
                          <m:sub>
                            <m:r>
                              <a:rPr lang="en-US" sz="2000" b="0" i="1" smtClean="0">
                                <a:latin typeface="Cambria Math" panose="02040503050406030204" pitchFamily="18" charset="0"/>
                              </a:rPr>
                              <m:t>4</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𝐻</m:t>
                            </m:r>
                          </m:e>
                          <m:sub>
                            <m:r>
                              <a:rPr lang="en-US" sz="2000" b="0" i="1" smtClean="0">
                                <a:latin typeface="Cambria Math" panose="02040503050406030204" pitchFamily="18" charset="0"/>
                              </a:rPr>
                              <m:t>1</m:t>
                            </m:r>
                          </m:sub>
                        </m:sSub>
                      </m:num>
                      <m:den>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𝐻</m:t>
                            </m:r>
                          </m:e>
                          <m:sub>
                            <m:r>
                              <a:rPr lang="en-US" sz="2000" b="0" i="1" smtClean="0">
                                <a:latin typeface="Cambria Math" panose="02040503050406030204" pitchFamily="18" charset="0"/>
                              </a:rPr>
                              <m:t>3</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𝐻</m:t>
                            </m:r>
                          </m:e>
                          <m:sub>
                            <m:r>
                              <a:rPr lang="en-US" sz="2000" b="0" i="1" smtClean="0">
                                <a:latin typeface="Cambria Math" panose="02040503050406030204" pitchFamily="18" charset="0"/>
                              </a:rPr>
                              <m:t>2</m:t>
                            </m:r>
                          </m:sub>
                        </m:sSub>
                      </m:den>
                    </m:f>
                    <m:r>
                      <a:rPr lang="en-US" sz="2000" b="0" i="1" smtClean="0">
                        <a:latin typeface="Cambria Math" panose="02040503050406030204" pitchFamily="18" charset="0"/>
                        <a:ea typeface="Cambria Math" panose="02040503050406030204" pitchFamily="18" charset="0"/>
                      </a:rPr>
                      <m:t>≈</m:t>
                    </m:r>
                  </m:oMath>
                </a14:m>
                <a:r>
                  <a:rPr lang="en-US" sz="2000" dirty="0"/>
                  <a:t> </a:t>
                </a:r>
                <a14:m>
                  <m:oMath xmlns:m="http://schemas.openxmlformats.org/officeDocument/2006/math">
                    <m:r>
                      <a:rPr lang="en-US" sz="2000" i="1">
                        <a:latin typeface="Cambria Math" panose="02040503050406030204" pitchFamily="18" charset="0"/>
                      </a:rPr>
                      <m:t>1−</m:t>
                    </m:r>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panose="02040503050406030204" pitchFamily="18" charset="0"/>
                              </a:rPr>
                              <m:t>𝐻</m:t>
                            </m:r>
                          </m:e>
                          <m:sub>
                            <m:r>
                              <a:rPr lang="en-US" sz="2000" i="1">
                                <a:latin typeface="Cambria Math" panose="02040503050406030204" pitchFamily="18" charset="0"/>
                              </a:rPr>
                              <m:t>4</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𝐻</m:t>
                            </m:r>
                          </m:e>
                          <m:sub>
                            <m:r>
                              <a:rPr lang="en-US" sz="2000" i="1">
                                <a:latin typeface="Cambria Math" panose="02040503050406030204" pitchFamily="18" charset="0"/>
                              </a:rPr>
                              <m:t>1</m:t>
                            </m:r>
                          </m:sub>
                        </m:sSub>
                      </m:num>
                      <m:den>
                        <m:sSub>
                          <m:sSubPr>
                            <m:ctrlPr>
                              <a:rPr lang="en-US" sz="2000" i="1">
                                <a:latin typeface="Cambria Math" panose="02040503050406030204" pitchFamily="18" charset="0"/>
                              </a:rPr>
                            </m:ctrlPr>
                          </m:sSubPr>
                          <m:e>
                            <m:r>
                              <a:rPr lang="en-US" sz="2000" i="1">
                                <a:latin typeface="Cambria Math" panose="02040503050406030204" pitchFamily="18" charset="0"/>
                              </a:rPr>
                              <m:t>𝐻</m:t>
                            </m:r>
                          </m:e>
                          <m:sub>
                            <m:r>
                              <a:rPr lang="en-US" sz="2000" i="1">
                                <a:latin typeface="Cambria Math" panose="02040503050406030204" pitchFamily="18" charset="0"/>
                              </a:rPr>
                              <m:t>3</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𝐻</m:t>
                            </m:r>
                          </m:e>
                          <m:sub>
                            <m:r>
                              <a:rPr lang="en-US" sz="2000" b="0" i="1" smtClean="0">
                                <a:latin typeface="Cambria Math" panose="02040503050406030204" pitchFamily="18" charset="0"/>
                              </a:rPr>
                              <m:t>1</m:t>
                            </m:r>
                          </m:sub>
                        </m:sSub>
                      </m:den>
                    </m:f>
                  </m:oMath>
                </a14:m>
                <a:endParaRPr lang="en-US" sz="2000" dirty="0"/>
              </a:p>
            </p:txBody>
          </p:sp>
        </mc:Choice>
        <mc:Fallback xmlns="">
          <p:sp>
            <p:nvSpPr>
              <p:cNvPr id="16" name="TextBox 15">
                <a:extLst>
                  <a:ext uri="{FF2B5EF4-FFF2-40B4-BE49-F238E27FC236}">
                    <a16:creationId xmlns:a16="http://schemas.microsoft.com/office/drawing/2014/main" id="{330B4974-180F-415E-B020-72155892B8F4}"/>
                  </a:ext>
                </a:extLst>
              </p:cNvPr>
              <p:cNvSpPr txBox="1">
                <a:spLocks noRot="1" noChangeAspect="1" noMove="1" noResize="1" noEditPoints="1" noAdjustHandles="1" noChangeArrowheads="1" noChangeShapeType="1" noTextEdit="1"/>
              </p:cNvSpPr>
              <p:nvPr/>
            </p:nvSpPr>
            <p:spPr>
              <a:xfrm>
                <a:off x="1041400" y="4322538"/>
                <a:ext cx="3352800" cy="567399"/>
              </a:xfrm>
              <a:prstGeom prst="rect">
                <a:avLst/>
              </a:prstGeom>
              <a:blipFill>
                <a:blip r:embed="rId7"/>
                <a:stretch>
                  <a:fillRect/>
                </a:stretch>
              </a:blipFill>
            </p:spPr>
            <p:txBody>
              <a:bodyPr/>
              <a:lstStyle/>
              <a:p>
                <a:r>
                  <a:rPr lang="en-US">
                    <a:noFill/>
                  </a:rPr>
                  <a:t> </a:t>
                </a:r>
              </a:p>
            </p:txBody>
          </p:sp>
        </mc:Fallback>
      </mc:AlternateContent>
      <p:sp>
        <p:nvSpPr>
          <p:cNvPr id="17" name="TextBox 16">
            <a:extLst>
              <a:ext uri="{FF2B5EF4-FFF2-40B4-BE49-F238E27FC236}">
                <a16:creationId xmlns:a16="http://schemas.microsoft.com/office/drawing/2014/main" id="{DF07ACFC-EA78-4E1F-A2BE-69060E5D7A3A}"/>
              </a:ext>
            </a:extLst>
          </p:cNvPr>
          <p:cNvSpPr txBox="1"/>
          <p:nvPr/>
        </p:nvSpPr>
        <p:spPr>
          <a:xfrm>
            <a:off x="1033780" y="4956995"/>
            <a:ext cx="1371600" cy="369332"/>
          </a:xfrm>
          <a:prstGeom prst="rect">
            <a:avLst/>
          </a:prstGeom>
          <a:noFill/>
        </p:spPr>
        <p:txBody>
          <a:bodyPr wrap="square" rtlCol="0">
            <a:spAutoFit/>
          </a:bodyPr>
          <a:lstStyle/>
          <a:p>
            <a:r>
              <a:rPr lang="en-US" dirty="0"/>
              <a:t>Therefore </a:t>
            </a:r>
          </a:p>
        </p:txBody>
      </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1C497ECA-DAF2-425E-BCC0-A817E766FA14}"/>
                  </a:ext>
                </a:extLst>
              </p:cNvPr>
              <p:cNvSpPr txBox="1"/>
              <p:nvPr/>
            </p:nvSpPr>
            <p:spPr>
              <a:xfrm>
                <a:off x="1143000" y="5288174"/>
                <a:ext cx="2438400" cy="71468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𝑒</m:t>
                      </m:r>
                      <m:r>
                        <a:rPr lang="en-US" b="0" i="1" smtClean="0">
                          <a:latin typeface="Cambria Math" panose="02040503050406030204" pitchFamily="18" charset="0"/>
                          <a:ea typeface="Cambria Math" panose="02040503050406030204" pitchFamily="18" charset="0"/>
                        </a:rPr>
                        <m:t>≈1−</m:t>
                      </m:r>
                      <m:d>
                        <m:dPr>
                          <m:ctrlPr>
                            <a:rPr lang="en-US" b="0" i="1" smtClean="0">
                              <a:latin typeface="Cambria Math" panose="02040503050406030204" pitchFamily="18" charset="0"/>
                              <a:ea typeface="Cambria Math" panose="02040503050406030204" pitchFamily="18" charset="0"/>
                            </a:rPr>
                          </m:ctrlPr>
                        </m:dPr>
                        <m:e>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1824−84</m:t>
                              </m:r>
                            </m:num>
                            <m:den>
                              <m:r>
                                <a:rPr lang="en-US" b="0" i="1" smtClean="0">
                                  <a:latin typeface="Cambria Math" panose="02040503050406030204" pitchFamily="18" charset="0"/>
                                  <a:ea typeface="Cambria Math" panose="02040503050406030204" pitchFamily="18" charset="0"/>
                                </a:rPr>
                                <m:t>3444−84</m:t>
                              </m:r>
                            </m:den>
                          </m:f>
                        </m:e>
                      </m:d>
                    </m:oMath>
                  </m:oMathPara>
                </a14:m>
                <a:endParaRPr lang="en-US" dirty="0"/>
              </a:p>
            </p:txBody>
          </p:sp>
        </mc:Choice>
        <mc:Fallback xmlns="">
          <p:sp>
            <p:nvSpPr>
              <p:cNvPr id="18" name="TextBox 17">
                <a:extLst>
                  <a:ext uri="{FF2B5EF4-FFF2-40B4-BE49-F238E27FC236}">
                    <a16:creationId xmlns:a16="http://schemas.microsoft.com/office/drawing/2014/main" id="{1C497ECA-DAF2-425E-BCC0-A817E766FA14}"/>
                  </a:ext>
                </a:extLst>
              </p:cNvPr>
              <p:cNvSpPr txBox="1">
                <a:spLocks noRot="1" noChangeAspect="1" noMove="1" noResize="1" noEditPoints="1" noAdjustHandles="1" noChangeArrowheads="1" noChangeShapeType="1" noTextEdit="1"/>
              </p:cNvSpPr>
              <p:nvPr/>
            </p:nvSpPr>
            <p:spPr>
              <a:xfrm>
                <a:off x="1143000" y="5288174"/>
                <a:ext cx="2438400" cy="714683"/>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9B5B0FE2-6914-4240-B6CD-E9177AED3045}"/>
                  </a:ext>
                </a:extLst>
              </p:cNvPr>
              <p:cNvSpPr txBox="1"/>
              <p:nvPr/>
            </p:nvSpPr>
            <p:spPr>
              <a:xfrm>
                <a:off x="3724910" y="5460849"/>
                <a:ext cx="852170" cy="369332"/>
              </a:xfrm>
              <a:prstGeom prst="rect">
                <a:avLst/>
              </a:prstGeom>
              <a:noFill/>
              <a:ln w="15875">
                <a:solidFill>
                  <a:srgbClr val="FF0000"/>
                </a:solidFill>
              </a:ln>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ea typeface="Cambria Math" panose="02040503050406030204" pitchFamily="18" charset="0"/>
                        </a:rPr>
                        <m:t>≈</m:t>
                      </m:r>
                      <m:r>
                        <a:rPr lang="en-US" b="0" i="1" dirty="0" smtClean="0">
                          <a:latin typeface="Cambria Math" panose="02040503050406030204" pitchFamily="18" charset="0"/>
                          <a:ea typeface="Cambria Math" panose="02040503050406030204" pitchFamily="18" charset="0"/>
                        </a:rPr>
                        <m:t>48%</m:t>
                      </m:r>
                    </m:oMath>
                  </m:oMathPara>
                </a14:m>
                <a:endParaRPr lang="en-US" dirty="0"/>
              </a:p>
            </p:txBody>
          </p:sp>
        </mc:Choice>
        <mc:Fallback xmlns="">
          <p:sp>
            <p:nvSpPr>
              <p:cNvPr id="19" name="TextBox 18">
                <a:extLst>
                  <a:ext uri="{FF2B5EF4-FFF2-40B4-BE49-F238E27FC236}">
                    <a16:creationId xmlns:a16="http://schemas.microsoft.com/office/drawing/2014/main" id="{9B5B0FE2-6914-4240-B6CD-E9177AED3045}"/>
                  </a:ext>
                </a:extLst>
              </p:cNvPr>
              <p:cNvSpPr txBox="1">
                <a:spLocks noRot="1" noChangeAspect="1" noMove="1" noResize="1" noEditPoints="1" noAdjustHandles="1" noChangeArrowheads="1" noChangeShapeType="1" noTextEdit="1"/>
              </p:cNvSpPr>
              <p:nvPr/>
            </p:nvSpPr>
            <p:spPr>
              <a:xfrm>
                <a:off x="3724910" y="5460849"/>
                <a:ext cx="852170" cy="369332"/>
              </a:xfrm>
              <a:prstGeom prst="rect">
                <a:avLst/>
              </a:prstGeom>
              <a:blipFill>
                <a:blip r:embed="rId9"/>
                <a:stretch>
                  <a:fillRect/>
                </a:stretch>
              </a:blipFill>
              <a:ln w="15875">
                <a:solidFill>
                  <a:srgbClr val="FF0000"/>
                </a:solidFill>
              </a:ln>
            </p:spPr>
            <p:txBody>
              <a:bodyPr/>
              <a:lstStyle/>
              <a:p>
                <a:r>
                  <a:rPr lang="en-US">
                    <a:noFill/>
                  </a:rPr>
                  <a:t> </a:t>
                </a:r>
              </a:p>
            </p:txBody>
          </p:sp>
        </mc:Fallback>
      </mc:AlternateContent>
      <p:cxnSp>
        <p:nvCxnSpPr>
          <p:cNvPr id="21" name="Straight Connector 20">
            <a:extLst>
              <a:ext uri="{FF2B5EF4-FFF2-40B4-BE49-F238E27FC236}">
                <a16:creationId xmlns:a16="http://schemas.microsoft.com/office/drawing/2014/main" id="{211FD227-43BF-457C-81A6-616EA1CAB0AE}"/>
              </a:ext>
            </a:extLst>
          </p:cNvPr>
          <p:cNvCxnSpPr/>
          <p:nvPr/>
        </p:nvCxnSpPr>
        <p:spPr>
          <a:xfrm>
            <a:off x="4810760" y="3878715"/>
            <a:ext cx="76200" cy="2461662"/>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22" name="TextBox 21">
            <a:extLst>
              <a:ext uri="{FF2B5EF4-FFF2-40B4-BE49-F238E27FC236}">
                <a16:creationId xmlns:a16="http://schemas.microsoft.com/office/drawing/2014/main" id="{C3A02D77-CD9B-411E-9F96-D18371740D5E}"/>
              </a:ext>
            </a:extLst>
          </p:cNvPr>
          <p:cNvSpPr txBox="1"/>
          <p:nvPr/>
        </p:nvSpPr>
        <p:spPr>
          <a:xfrm>
            <a:off x="5181600" y="4024562"/>
            <a:ext cx="3581400" cy="646331"/>
          </a:xfrm>
          <a:prstGeom prst="rect">
            <a:avLst/>
          </a:prstGeom>
          <a:noFill/>
        </p:spPr>
        <p:txBody>
          <a:bodyPr wrap="square" rtlCol="0">
            <a:spAutoFit/>
          </a:bodyPr>
          <a:lstStyle/>
          <a:p>
            <a:r>
              <a:rPr lang="en-US" dirty="0"/>
              <a:t>If it was a Carnot engine operating between 20 </a:t>
            </a:r>
            <a:r>
              <a:rPr lang="en-US" baseline="30000" dirty="0" err="1"/>
              <a:t>o</a:t>
            </a:r>
            <a:r>
              <a:rPr lang="en-US" dirty="0" err="1"/>
              <a:t>C</a:t>
            </a:r>
            <a:r>
              <a:rPr lang="en-US" dirty="0"/>
              <a:t> and 600 </a:t>
            </a:r>
            <a:r>
              <a:rPr lang="en-US" baseline="30000" dirty="0" err="1"/>
              <a:t>o</a:t>
            </a:r>
            <a:r>
              <a:rPr lang="en-US" dirty="0" err="1"/>
              <a:t>C</a:t>
            </a:r>
            <a:endParaRPr lang="en-US" dirty="0"/>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80FDBBE7-51AC-4741-82BB-97F1542A442C}"/>
                  </a:ext>
                </a:extLst>
              </p:cNvPr>
              <p:cNvSpPr txBox="1"/>
              <p:nvPr/>
            </p:nvSpPr>
            <p:spPr>
              <a:xfrm>
                <a:off x="5295900" y="4678500"/>
                <a:ext cx="1638300" cy="68191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𝑒</m:t>
                      </m:r>
                      <m:r>
                        <a:rPr lang="en-US" b="0" i="1" smtClean="0">
                          <a:latin typeface="Cambria Math" panose="02040503050406030204" pitchFamily="18" charset="0"/>
                        </a:rPr>
                        <m:t>=1−</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𝐶</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𝐻</m:t>
                              </m:r>
                            </m:sub>
                          </m:sSub>
                        </m:den>
                      </m:f>
                    </m:oMath>
                  </m:oMathPara>
                </a14:m>
                <a:endParaRPr lang="en-US" dirty="0"/>
              </a:p>
            </p:txBody>
          </p:sp>
        </mc:Choice>
        <mc:Fallback xmlns="">
          <p:sp>
            <p:nvSpPr>
              <p:cNvPr id="23" name="TextBox 22">
                <a:extLst>
                  <a:ext uri="{FF2B5EF4-FFF2-40B4-BE49-F238E27FC236}">
                    <a16:creationId xmlns:a16="http://schemas.microsoft.com/office/drawing/2014/main" id="{80FDBBE7-51AC-4741-82BB-97F1542A442C}"/>
                  </a:ext>
                </a:extLst>
              </p:cNvPr>
              <p:cNvSpPr txBox="1">
                <a:spLocks noRot="1" noChangeAspect="1" noMove="1" noResize="1" noEditPoints="1" noAdjustHandles="1" noChangeArrowheads="1" noChangeShapeType="1" noTextEdit="1"/>
              </p:cNvSpPr>
              <p:nvPr/>
            </p:nvSpPr>
            <p:spPr>
              <a:xfrm>
                <a:off x="5295900" y="4678500"/>
                <a:ext cx="1638300" cy="681918"/>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26D8E95E-3100-4DDA-BCC8-445F1E63CD95}"/>
                  </a:ext>
                </a:extLst>
              </p:cNvPr>
              <p:cNvSpPr txBox="1"/>
              <p:nvPr/>
            </p:nvSpPr>
            <p:spPr>
              <a:xfrm>
                <a:off x="5318760" y="5386391"/>
                <a:ext cx="1973580" cy="6127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𝑒</m:t>
                      </m:r>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293 </m:t>
                          </m:r>
                          <m:r>
                            <a:rPr lang="en-US" b="0" i="1" smtClean="0">
                              <a:latin typeface="Cambria Math" panose="02040503050406030204" pitchFamily="18" charset="0"/>
                            </a:rPr>
                            <m:t>𝐾</m:t>
                          </m:r>
                        </m:num>
                        <m:den>
                          <m:r>
                            <a:rPr lang="en-US" b="0" i="1" smtClean="0">
                              <a:latin typeface="Cambria Math" panose="02040503050406030204" pitchFamily="18" charset="0"/>
                            </a:rPr>
                            <m:t>873 </m:t>
                          </m:r>
                          <m:r>
                            <a:rPr lang="en-US" b="0" i="1" smtClean="0">
                              <a:latin typeface="Cambria Math" panose="02040503050406030204" pitchFamily="18" charset="0"/>
                            </a:rPr>
                            <m:t>𝐾</m:t>
                          </m:r>
                        </m:den>
                      </m:f>
                    </m:oMath>
                  </m:oMathPara>
                </a14:m>
                <a:endParaRPr lang="en-US" dirty="0"/>
              </a:p>
            </p:txBody>
          </p:sp>
        </mc:Choice>
        <mc:Fallback xmlns="">
          <p:sp>
            <p:nvSpPr>
              <p:cNvPr id="24" name="TextBox 23">
                <a:extLst>
                  <a:ext uri="{FF2B5EF4-FFF2-40B4-BE49-F238E27FC236}">
                    <a16:creationId xmlns:a16="http://schemas.microsoft.com/office/drawing/2014/main" id="{26D8E95E-3100-4DDA-BCC8-445F1E63CD95}"/>
                  </a:ext>
                </a:extLst>
              </p:cNvPr>
              <p:cNvSpPr txBox="1">
                <a:spLocks noRot="1" noChangeAspect="1" noMove="1" noResize="1" noEditPoints="1" noAdjustHandles="1" noChangeArrowheads="1" noChangeShapeType="1" noTextEdit="1"/>
              </p:cNvSpPr>
              <p:nvPr/>
            </p:nvSpPr>
            <p:spPr>
              <a:xfrm>
                <a:off x="5318760" y="5386391"/>
                <a:ext cx="1973580" cy="612732"/>
              </a:xfrm>
              <a:prstGeom prst="rect">
                <a:avLst/>
              </a:prstGeom>
              <a:blipFill>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7C199572-43C7-4A20-85B4-3E4626F20FE0}"/>
                  </a:ext>
                </a:extLst>
              </p:cNvPr>
              <p:cNvSpPr txBox="1"/>
              <p:nvPr/>
            </p:nvSpPr>
            <p:spPr>
              <a:xfrm>
                <a:off x="7467600" y="5508091"/>
                <a:ext cx="914400" cy="369332"/>
              </a:xfrm>
              <a:prstGeom prst="rect">
                <a:avLst/>
              </a:prstGeom>
              <a:noFill/>
              <a:ln w="15875">
                <a:solidFill>
                  <a:srgbClr val="FF0000"/>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66%</m:t>
                      </m:r>
                    </m:oMath>
                  </m:oMathPara>
                </a14:m>
                <a:endParaRPr lang="en-US" dirty="0"/>
              </a:p>
            </p:txBody>
          </p:sp>
        </mc:Choice>
        <mc:Fallback xmlns="">
          <p:sp>
            <p:nvSpPr>
              <p:cNvPr id="25" name="TextBox 24">
                <a:extLst>
                  <a:ext uri="{FF2B5EF4-FFF2-40B4-BE49-F238E27FC236}">
                    <a16:creationId xmlns:a16="http://schemas.microsoft.com/office/drawing/2014/main" id="{7C199572-43C7-4A20-85B4-3E4626F20FE0}"/>
                  </a:ext>
                </a:extLst>
              </p:cNvPr>
              <p:cNvSpPr txBox="1">
                <a:spLocks noRot="1" noChangeAspect="1" noMove="1" noResize="1" noEditPoints="1" noAdjustHandles="1" noChangeArrowheads="1" noChangeShapeType="1" noTextEdit="1"/>
              </p:cNvSpPr>
              <p:nvPr/>
            </p:nvSpPr>
            <p:spPr>
              <a:xfrm>
                <a:off x="7467600" y="5508091"/>
                <a:ext cx="914400" cy="369332"/>
              </a:xfrm>
              <a:prstGeom prst="rect">
                <a:avLst/>
              </a:prstGeom>
              <a:blipFill>
                <a:blip r:embed="rId12"/>
                <a:stretch>
                  <a:fillRect/>
                </a:stretch>
              </a:blipFill>
              <a:ln w="15875">
                <a:solidFill>
                  <a:srgbClr val="FF0000"/>
                </a:solidFill>
              </a:ln>
            </p:spPr>
            <p:txBody>
              <a:bodyPr/>
              <a:lstStyle/>
              <a:p>
                <a:r>
                  <a:rPr lang="en-US">
                    <a:noFill/>
                  </a:rPr>
                  <a:t> </a:t>
                </a:r>
              </a:p>
            </p:txBody>
          </p:sp>
        </mc:Fallback>
      </mc:AlternateContent>
    </p:spTree>
    <p:extLst>
      <p:ext uri="{BB962C8B-B14F-4D97-AF65-F5344CB8AC3E}">
        <p14:creationId xmlns:p14="http://schemas.microsoft.com/office/powerpoint/2010/main" val="60423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par>
                          <p:cTn id="43" fill="hold">
                            <p:stCondLst>
                              <p:cond delay="0"/>
                            </p:stCondLst>
                            <p:childTnLst>
                              <p:par>
                                <p:cTn id="44" presetID="1" presetClass="entr" presetSubtype="0" fill="hold" grpId="0" nodeType="afterEffect">
                                  <p:stCondLst>
                                    <p:cond delay="0"/>
                                  </p:stCondLst>
                                  <p:childTnLst>
                                    <p:set>
                                      <p:cBhvr>
                                        <p:cTn id="45" dur="1" fill="hold">
                                          <p:stCondLst>
                                            <p:cond delay="0"/>
                                          </p:stCondLst>
                                        </p:cTn>
                                        <p:tgtEl>
                                          <p:spTgt spid="18"/>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wipe(up)">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par>
                          <p:cTn id="59" fill="hold">
                            <p:stCondLst>
                              <p:cond delay="0"/>
                            </p:stCondLst>
                            <p:childTnLst>
                              <p:par>
                                <p:cTn id="60" presetID="1" presetClass="entr" presetSubtype="0" fill="hold" grpId="0" nodeType="afterEffect">
                                  <p:stCondLst>
                                    <p:cond delay="0"/>
                                  </p:stCondLst>
                                  <p:childTnLst>
                                    <p:set>
                                      <p:cBhvr>
                                        <p:cTn id="61" dur="1" fill="hold">
                                          <p:stCondLst>
                                            <p:cond delay="0"/>
                                          </p:stCondLst>
                                        </p:cTn>
                                        <p:tgtEl>
                                          <p:spTgt spid="23"/>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24"/>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p:bldP spid="11" grpId="0"/>
      <p:bldP spid="12" grpId="0"/>
      <p:bldP spid="14" grpId="0"/>
      <p:bldP spid="15" grpId="0"/>
      <p:bldP spid="16" grpId="0"/>
      <p:bldP spid="17" grpId="0"/>
      <p:bldP spid="18" grpId="0"/>
      <p:bldP spid="19" grpId="0" animBg="1"/>
      <p:bldP spid="22" grpId="0"/>
      <p:bldP spid="23" grpId="0"/>
      <p:bldP spid="24" grpId="0"/>
      <p:bldP spid="2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a:xfrm>
            <a:off x="914400" y="152400"/>
            <a:ext cx="7315200" cy="533400"/>
          </a:xfrm>
          <a:solidFill>
            <a:srgbClr val="0000FF"/>
          </a:solidFill>
        </p:spPr>
        <p:txBody>
          <a:bodyPr/>
          <a:lstStyle/>
          <a:p>
            <a:pPr eaLnBrk="1" hangingPunct="1"/>
            <a:r>
              <a:rPr lang="en-US" sz="2400" b="1" dirty="0">
                <a:solidFill>
                  <a:schemeClr val="bg1"/>
                </a:solidFill>
                <a:latin typeface="Times New Roman" panose="02020603050405020304" pitchFamily="18" charset="0"/>
                <a:cs typeface="Times New Roman" panose="02020603050405020304" pitchFamily="18" charset="0"/>
              </a:rPr>
              <a:t>Real Refrigerators/Air Conditioners</a:t>
            </a:r>
          </a:p>
        </p:txBody>
      </p:sp>
      <p:pic>
        <p:nvPicPr>
          <p:cNvPr id="65540" name="Picture 4" descr="scan0013"/>
          <p:cNvPicPr>
            <a:picLocks noChangeAspect="1" noChangeArrowheads="1"/>
          </p:cNvPicPr>
          <p:nvPr/>
        </p:nvPicPr>
        <p:blipFill>
          <a:blip r:embed="rId2" cstate="print"/>
          <a:srcRect/>
          <a:stretch>
            <a:fillRect/>
          </a:stretch>
        </p:blipFill>
        <p:spPr bwMode="auto">
          <a:xfrm>
            <a:off x="1143000" y="1488794"/>
            <a:ext cx="6690754" cy="4340506"/>
          </a:xfrm>
          <a:prstGeom prst="rect">
            <a:avLst/>
          </a:prstGeom>
          <a:noFill/>
        </p:spPr>
      </p:pic>
      <p:sp>
        <p:nvSpPr>
          <p:cNvPr id="3" name="TextBox 2">
            <a:extLst>
              <a:ext uri="{FF2B5EF4-FFF2-40B4-BE49-F238E27FC236}">
                <a16:creationId xmlns:a16="http://schemas.microsoft.com/office/drawing/2014/main" id="{8459D42C-DD26-488E-8FFB-D69B8D972CE1}"/>
              </a:ext>
            </a:extLst>
          </p:cNvPr>
          <p:cNvSpPr txBox="1"/>
          <p:nvPr/>
        </p:nvSpPr>
        <p:spPr>
          <a:xfrm>
            <a:off x="624446" y="670545"/>
            <a:ext cx="7000634" cy="954107"/>
          </a:xfrm>
          <a:prstGeom prst="rect">
            <a:avLst/>
          </a:prstGeom>
          <a:noFill/>
        </p:spPr>
        <p:txBody>
          <a:bodyPr wrap="none" rtlCol="0">
            <a:spAutoFit/>
          </a:bodyPr>
          <a:lstStyle/>
          <a:p>
            <a:r>
              <a:rPr lang="en-US" dirty="0"/>
              <a:t>Standard refrigeration cycle – reverse Rankine cycle</a:t>
            </a:r>
          </a:p>
          <a:p>
            <a:pPr marL="800100" lvl="1" indent="-342900">
              <a:buFont typeface="Arial" panose="020B0604020202020204" pitchFamily="34" charset="0"/>
              <a:buChar char="•"/>
            </a:pPr>
            <a:r>
              <a:rPr lang="en-US" sz="1600" dirty="0"/>
              <a:t>Again the working substance changes back and forth from a gas to liquid</a:t>
            </a:r>
          </a:p>
          <a:p>
            <a:pPr marL="800100" lvl="1" indent="-342900">
              <a:buFont typeface="Arial" panose="020B0604020202020204" pitchFamily="34" charset="0"/>
              <a:buChar char="•"/>
            </a:pPr>
            <a:r>
              <a:rPr lang="en-US" sz="1600" dirty="0"/>
              <a:t>But the fluid must have a much lower boiling temperature</a:t>
            </a:r>
          </a:p>
        </p:txBody>
      </p:sp>
      <p:graphicFrame>
        <p:nvGraphicFramePr>
          <p:cNvPr id="6" name="Object 54">
            <a:extLst>
              <a:ext uri="{FF2B5EF4-FFF2-40B4-BE49-F238E27FC236}">
                <a16:creationId xmlns:a16="http://schemas.microsoft.com/office/drawing/2014/main" id="{1B45946F-D2AF-41E6-8671-43CBA26D0CC0}"/>
              </a:ext>
            </a:extLst>
          </p:cNvPr>
          <p:cNvGraphicFramePr>
            <a:graphicFrameLocks noChangeAspect="1"/>
          </p:cNvGraphicFramePr>
          <p:nvPr>
            <p:extLst>
              <p:ext uri="{D42A27DB-BD31-4B8C-83A1-F6EECF244321}">
                <p14:modId xmlns:p14="http://schemas.microsoft.com/office/powerpoint/2010/main" val="2773872771"/>
              </p:ext>
            </p:extLst>
          </p:nvPr>
        </p:nvGraphicFramePr>
        <p:xfrm>
          <a:off x="1685925" y="5829300"/>
          <a:ext cx="4878388" cy="685800"/>
        </p:xfrm>
        <a:graphic>
          <a:graphicData uri="http://schemas.openxmlformats.org/presentationml/2006/ole">
            <mc:AlternateContent xmlns:mc="http://schemas.openxmlformats.org/markup-compatibility/2006">
              <mc:Choice xmlns:v="urn:schemas-microsoft-com:vml" Requires="v">
                <p:oleObj name="Equation" r:id="rId3" imgW="3162240" imgH="444240" progId="">
                  <p:embed/>
                </p:oleObj>
              </mc:Choice>
              <mc:Fallback>
                <p:oleObj name="Equation" r:id="rId3" imgW="3162240" imgH="444240" progId="">
                  <p:embed/>
                  <p:pic>
                    <p:nvPicPr>
                      <p:cNvPr id="6" name="Object 54">
                        <a:extLst>
                          <a:ext uri="{FF2B5EF4-FFF2-40B4-BE49-F238E27FC236}">
                            <a16:creationId xmlns:a16="http://schemas.microsoft.com/office/drawing/2014/main" id="{1B45946F-D2AF-41E6-8671-43CBA26D0C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5925" y="5829300"/>
                        <a:ext cx="4878388"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AB9300AE-059C-4B20-BC62-C138C220DE22}"/>
              </a:ext>
            </a:extLst>
          </p:cNvPr>
          <p:cNvSpPr txBox="1">
            <a:spLocks noChangeArrowheads="1"/>
          </p:cNvSpPr>
          <p:nvPr/>
        </p:nvSpPr>
        <p:spPr bwMode="auto">
          <a:xfrm>
            <a:off x="304800" y="152400"/>
            <a:ext cx="3048000" cy="533400"/>
          </a:xfrm>
          <a:prstGeom prst="rect">
            <a:avLst/>
          </a:prstGeom>
          <a:solidFill>
            <a:srgbClr val="0000FF"/>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2400" b="1" kern="0">
                <a:solidFill>
                  <a:schemeClr val="bg1"/>
                </a:solidFill>
                <a:latin typeface="Times New Roman" panose="02020603050405020304" pitchFamily="18" charset="0"/>
                <a:cs typeface="Times New Roman" panose="02020603050405020304" pitchFamily="18" charset="0"/>
              </a:rPr>
              <a:t>Cooling of  Gases</a:t>
            </a:r>
            <a:endParaRPr lang="en-US" sz="2400" b="1" kern="0" dirty="0">
              <a:solidFill>
                <a:schemeClr val="bg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01C4814B-2E00-4A0F-94E0-47ACEF551E3A}"/>
              </a:ext>
            </a:extLst>
          </p:cNvPr>
          <p:cNvSpPr txBox="1"/>
          <p:nvPr/>
        </p:nvSpPr>
        <p:spPr>
          <a:xfrm>
            <a:off x="3649345" y="292106"/>
            <a:ext cx="4953000" cy="646331"/>
          </a:xfrm>
          <a:prstGeom prst="rect">
            <a:avLst/>
          </a:prstGeom>
          <a:noFill/>
        </p:spPr>
        <p:txBody>
          <a:bodyPr wrap="square" rtlCol="0">
            <a:spAutoFit/>
          </a:bodyPr>
          <a:lstStyle/>
          <a:p>
            <a:r>
              <a:rPr lang="en-US" dirty="0"/>
              <a:t>In a refrigerated, we need to cool the gas (cooling fluid) below cold reservoir temperature</a:t>
            </a:r>
          </a:p>
        </p:txBody>
      </p:sp>
      <p:sp>
        <p:nvSpPr>
          <p:cNvPr id="4" name="TextBox 3">
            <a:extLst>
              <a:ext uri="{FF2B5EF4-FFF2-40B4-BE49-F238E27FC236}">
                <a16:creationId xmlns:a16="http://schemas.microsoft.com/office/drawing/2014/main" id="{B8B4F628-A9E6-406A-925A-9B18D25C559A}"/>
              </a:ext>
            </a:extLst>
          </p:cNvPr>
          <p:cNvSpPr txBox="1"/>
          <p:nvPr/>
        </p:nvSpPr>
        <p:spPr>
          <a:xfrm>
            <a:off x="480695" y="935304"/>
            <a:ext cx="8001000" cy="369332"/>
          </a:xfrm>
          <a:prstGeom prst="rect">
            <a:avLst/>
          </a:prstGeom>
          <a:noFill/>
        </p:spPr>
        <p:txBody>
          <a:bodyPr wrap="square" rtlCol="0">
            <a:spAutoFit/>
          </a:bodyPr>
          <a:lstStyle/>
          <a:p>
            <a:r>
              <a:rPr lang="en-US" dirty="0"/>
              <a:t>The process is called </a:t>
            </a:r>
            <a:r>
              <a:rPr lang="en-US" b="1" dirty="0"/>
              <a:t>Throttling </a:t>
            </a:r>
            <a:r>
              <a:rPr lang="en-US" dirty="0"/>
              <a:t>Process (also known as </a:t>
            </a:r>
            <a:r>
              <a:rPr lang="en-US" b="1" dirty="0"/>
              <a:t>Joule-Thomson </a:t>
            </a:r>
            <a:r>
              <a:rPr lang="en-US" dirty="0"/>
              <a:t>Process</a:t>
            </a:r>
          </a:p>
        </p:txBody>
      </p:sp>
      <p:grpSp>
        <p:nvGrpSpPr>
          <p:cNvPr id="24" name="Group 23">
            <a:extLst>
              <a:ext uri="{FF2B5EF4-FFF2-40B4-BE49-F238E27FC236}">
                <a16:creationId xmlns:a16="http://schemas.microsoft.com/office/drawing/2014/main" id="{27BBC03B-9A4C-40CA-ADDA-B6E1BC589A6F}"/>
              </a:ext>
            </a:extLst>
          </p:cNvPr>
          <p:cNvGrpSpPr/>
          <p:nvPr/>
        </p:nvGrpSpPr>
        <p:grpSpPr>
          <a:xfrm>
            <a:off x="745467" y="1463386"/>
            <a:ext cx="2919691" cy="934475"/>
            <a:chOff x="396875" y="1648070"/>
            <a:chExt cx="2919691" cy="934475"/>
          </a:xfrm>
        </p:grpSpPr>
        <p:sp>
          <p:nvSpPr>
            <p:cNvPr id="5" name="Rectangle 3" descr="Sand">
              <a:extLst>
                <a:ext uri="{FF2B5EF4-FFF2-40B4-BE49-F238E27FC236}">
                  <a16:creationId xmlns:a16="http://schemas.microsoft.com/office/drawing/2014/main" id="{9191E8E8-42F4-43E9-B8E6-4989A406710A}"/>
                </a:ext>
              </a:extLst>
            </p:cNvPr>
            <p:cNvSpPr>
              <a:spLocks noChangeArrowheads="1"/>
            </p:cNvSpPr>
            <p:nvPr/>
          </p:nvSpPr>
          <p:spPr bwMode="auto">
            <a:xfrm>
              <a:off x="534988" y="1648070"/>
              <a:ext cx="1069975" cy="122237"/>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en-US"/>
            </a:p>
          </p:txBody>
        </p:sp>
        <p:sp>
          <p:nvSpPr>
            <p:cNvPr id="6" name="Rectangle 4" descr="Sand">
              <a:extLst>
                <a:ext uri="{FF2B5EF4-FFF2-40B4-BE49-F238E27FC236}">
                  <a16:creationId xmlns:a16="http://schemas.microsoft.com/office/drawing/2014/main" id="{74684362-092A-44AC-B033-A41C048F2504}"/>
                </a:ext>
              </a:extLst>
            </p:cNvPr>
            <p:cNvSpPr>
              <a:spLocks noChangeArrowheads="1"/>
            </p:cNvSpPr>
            <p:nvPr/>
          </p:nvSpPr>
          <p:spPr bwMode="auto">
            <a:xfrm>
              <a:off x="534988" y="2447608"/>
              <a:ext cx="1065212" cy="134937"/>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en-US" dirty="0"/>
            </a:p>
          </p:txBody>
        </p:sp>
        <p:sp>
          <p:nvSpPr>
            <p:cNvPr id="7" name="Line 5">
              <a:extLst>
                <a:ext uri="{FF2B5EF4-FFF2-40B4-BE49-F238E27FC236}">
                  <a16:creationId xmlns:a16="http://schemas.microsoft.com/office/drawing/2014/main" id="{93174410-6F63-4A5C-85D0-3363F9251B6A}"/>
                </a:ext>
              </a:extLst>
            </p:cNvPr>
            <p:cNvSpPr>
              <a:spLocks noChangeShapeType="1"/>
            </p:cNvSpPr>
            <p:nvPr/>
          </p:nvSpPr>
          <p:spPr bwMode="auto">
            <a:xfrm>
              <a:off x="1133475" y="1762125"/>
              <a:ext cx="0" cy="676275"/>
            </a:xfrm>
            <a:prstGeom prst="line">
              <a:avLst/>
            </a:prstGeom>
            <a:noFill/>
            <a:ln w="88900">
              <a:solidFill>
                <a:schemeClr val="tx1"/>
              </a:solidFill>
              <a:round/>
              <a:headEnd/>
              <a:tailEnd/>
            </a:ln>
          </p:spPr>
          <p:txBody>
            <a:bodyPr/>
            <a:lstStyle/>
            <a:p>
              <a:endParaRPr lang="en-US"/>
            </a:p>
          </p:txBody>
        </p:sp>
        <p:sp>
          <p:nvSpPr>
            <p:cNvPr id="8" name="Line 6">
              <a:extLst>
                <a:ext uri="{FF2B5EF4-FFF2-40B4-BE49-F238E27FC236}">
                  <a16:creationId xmlns:a16="http://schemas.microsoft.com/office/drawing/2014/main" id="{23B42378-22C2-4FD5-B842-8E038FD31A40}"/>
                </a:ext>
              </a:extLst>
            </p:cNvPr>
            <p:cNvSpPr>
              <a:spLocks noChangeShapeType="1"/>
            </p:cNvSpPr>
            <p:nvPr/>
          </p:nvSpPr>
          <p:spPr bwMode="auto">
            <a:xfrm>
              <a:off x="2416968" y="1740853"/>
              <a:ext cx="28440" cy="719671"/>
            </a:xfrm>
            <a:prstGeom prst="line">
              <a:avLst/>
            </a:prstGeom>
            <a:noFill/>
            <a:ln w="88900">
              <a:solidFill>
                <a:schemeClr val="tx1"/>
              </a:solidFill>
              <a:round/>
              <a:headEnd/>
              <a:tailEnd/>
            </a:ln>
          </p:spPr>
          <p:txBody>
            <a:bodyPr/>
            <a:lstStyle/>
            <a:p>
              <a:endParaRPr lang="en-US" dirty="0"/>
            </a:p>
          </p:txBody>
        </p:sp>
        <p:sp>
          <p:nvSpPr>
            <p:cNvPr id="9" name="Line 7">
              <a:extLst>
                <a:ext uri="{FF2B5EF4-FFF2-40B4-BE49-F238E27FC236}">
                  <a16:creationId xmlns:a16="http://schemas.microsoft.com/office/drawing/2014/main" id="{34015F54-B642-43D2-9B87-3D0C0C77E383}"/>
                </a:ext>
              </a:extLst>
            </p:cNvPr>
            <p:cNvSpPr>
              <a:spLocks noChangeShapeType="1"/>
            </p:cNvSpPr>
            <p:nvPr/>
          </p:nvSpPr>
          <p:spPr bwMode="auto">
            <a:xfrm>
              <a:off x="865188" y="2116138"/>
              <a:ext cx="268287" cy="0"/>
            </a:xfrm>
            <a:prstGeom prst="line">
              <a:avLst/>
            </a:prstGeom>
            <a:noFill/>
            <a:ln w="88900">
              <a:solidFill>
                <a:schemeClr val="tx1"/>
              </a:solidFill>
              <a:round/>
              <a:headEnd/>
              <a:tailEnd/>
            </a:ln>
          </p:spPr>
          <p:txBody>
            <a:bodyPr/>
            <a:lstStyle/>
            <a:p>
              <a:endParaRPr lang="en-US"/>
            </a:p>
          </p:txBody>
        </p:sp>
        <p:sp>
          <p:nvSpPr>
            <p:cNvPr id="10" name="Line 8">
              <a:extLst>
                <a:ext uri="{FF2B5EF4-FFF2-40B4-BE49-F238E27FC236}">
                  <a16:creationId xmlns:a16="http://schemas.microsoft.com/office/drawing/2014/main" id="{C0276764-9B97-4C0B-8D57-EB2BCA745D45}"/>
                </a:ext>
              </a:extLst>
            </p:cNvPr>
            <p:cNvSpPr>
              <a:spLocks noChangeShapeType="1"/>
            </p:cNvSpPr>
            <p:nvPr/>
          </p:nvSpPr>
          <p:spPr bwMode="auto">
            <a:xfrm flipV="1">
              <a:off x="2401679" y="2100262"/>
              <a:ext cx="333375" cy="0"/>
            </a:xfrm>
            <a:prstGeom prst="line">
              <a:avLst/>
            </a:prstGeom>
            <a:noFill/>
            <a:ln w="88900">
              <a:solidFill>
                <a:schemeClr val="tx1"/>
              </a:solidFill>
              <a:round/>
              <a:headEnd/>
              <a:tailEnd/>
            </a:ln>
          </p:spPr>
          <p:txBody>
            <a:bodyPr/>
            <a:lstStyle/>
            <a:p>
              <a:endParaRPr lang="en-US" dirty="0"/>
            </a:p>
          </p:txBody>
        </p:sp>
        <p:sp>
          <p:nvSpPr>
            <p:cNvPr id="11" name="Rectangle 9" descr="20%">
              <a:extLst>
                <a:ext uri="{FF2B5EF4-FFF2-40B4-BE49-F238E27FC236}">
                  <a16:creationId xmlns:a16="http://schemas.microsoft.com/office/drawing/2014/main" id="{55FEF7FF-8970-4674-BA46-62A9DC386510}"/>
                </a:ext>
              </a:extLst>
            </p:cNvPr>
            <p:cNvSpPr>
              <a:spLocks noChangeArrowheads="1"/>
            </p:cNvSpPr>
            <p:nvPr/>
          </p:nvSpPr>
          <p:spPr bwMode="auto">
            <a:xfrm>
              <a:off x="1187450" y="1762125"/>
              <a:ext cx="401638" cy="676275"/>
            </a:xfrm>
            <a:prstGeom prst="rect">
              <a:avLst/>
            </a:prstGeom>
            <a:pattFill prst="pct20">
              <a:fgClr>
                <a:srgbClr val="3333FF"/>
              </a:fgClr>
              <a:bgClr>
                <a:schemeClr val="bg1"/>
              </a:bgClr>
            </a:pattFill>
            <a:ln w="9525">
              <a:noFill/>
              <a:miter lim="800000"/>
              <a:headEnd/>
              <a:tailEnd/>
            </a:ln>
          </p:spPr>
          <p:txBody>
            <a:bodyPr wrap="none" anchor="ctr"/>
            <a:lstStyle/>
            <a:p>
              <a:endParaRPr lang="en-US"/>
            </a:p>
          </p:txBody>
        </p:sp>
        <p:sp>
          <p:nvSpPr>
            <p:cNvPr id="12" name="Rectangle 10" descr="5%">
              <a:extLst>
                <a:ext uri="{FF2B5EF4-FFF2-40B4-BE49-F238E27FC236}">
                  <a16:creationId xmlns:a16="http://schemas.microsoft.com/office/drawing/2014/main" id="{01966E2F-B9FF-4E1E-BB2B-2BA96313DC2A}"/>
                </a:ext>
              </a:extLst>
            </p:cNvPr>
            <p:cNvSpPr>
              <a:spLocks noChangeArrowheads="1"/>
            </p:cNvSpPr>
            <p:nvPr/>
          </p:nvSpPr>
          <p:spPr bwMode="auto">
            <a:xfrm>
              <a:off x="1584801" y="1771966"/>
              <a:ext cx="801688" cy="676275"/>
            </a:xfrm>
            <a:prstGeom prst="rect">
              <a:avLst/>
            </a:prstGeom>
            <a:pattFill prst="pct5">
              <a:fgClr>
                <a:srgbClr val="3333FF"/>
              </a:fgClr>
              <a:bgClr>
                <a:schemeClr val="bg1"/>
              </a:bgClr>
            </a:pattFill>
            <a:ln w="9525">
              <a:noFill/>
              <a:miter lim="800000"/>
              <a:headEnd/>
              <a:tailEnd/>
            </a:ln>
          </p:spPr>
          <p:txBody>
            <a:bodyPr wrap="none" anchor="ctr"/>
            <a:lstStyle/>
            <a:p>
              <a:endParaRPr lang="en-US" dirty="0"/>
            </a:p>
          </p:txBody>
        </p:sp>
        <p:sp>
          <p:nvSpPr>
            <p:cNvPr id="13" name="Rectangle 11">
              <a:extLst>
                <a:ext uri="{FF2B5EF4-FFF2-40B4-BE49-F238E27FC236}">
                  <a16:creationId xmlns:a16="http://schemas.microsoft.com/office/drawing/2014/main" id="{57101178-75E3-4F07-B02A-ABCFC74C1870}"/>
                </a:ext>
              </a:extLst>
            </p:cNvPr>
            <p:cNvSpPr>
              <a:spLocks noChangeArrowheads="1"/>
            </p:cNvSpPr>
            <p:nvPr/>
          </p:nvSpPr>
          <p:spPr bwMode="auto">
            <a:xfrm>
              <a:off x="396875" y="2008188"/>
              <a:ext cx="181973" cy="264688"/>
            </a:xfrm>
            <a:prstGeom prst="rect">
              <a:avLst/>
            </a:prstGeom>
            <a:solidFill>
              <a:schemeClr val="bg1"/>
            </a:solidFill>
            <a:ln w="9525">
              <a:noFill/>
              <a:miter lim="800000"/>
              <a:headEnd/>
              <a:tailEnd/>
            </a:ln>
          </p:spPr>
          <p:txBody>
            <a:bodyPr wrap="none" lIns="9144" tIns="9144" rIns="9144" bIns="9144">
              <a:spAutoFit/>
            </a:bodyPr>
            <a:lstStyle/>
            <a:p>
              <a:r>
                <a:rPr lang="en-GB" sz="1600" b="1" i="1" dirty="0">
                  <a:solidFill>
                    <a:schemeClr val="tx2"/>
                  </a:solidFill>
                  <a:cs typeface="Times New Roman" panose="02020603050405020304" pitchFamily="18" charset="0"/>
                </a:rPr>
                <a:t>P</a:t>
              </a:r>
              <a:r>
                <a:rPr lang="en-GB" sz="1600" b="1" i="1" baseline="-25000" dirty="0">
                  <a:solidFill>
                    <a:schemeClr val="tx2"/>
                  </a:solidFill>
                  <a:cs typeface="Times New Roman" panose="02020603050405020304" pitchFamily="18" charset="0"/>
                </a:rPr>
                <a:t>i</a:t>
              </a:r>
              <a:endParaRPr lang="en-US" sz="1600" b="1" dirty="0">
                <a:solidFill>
                  <a:schemeClr val="tx2"/>
                </a:solidFill>
                <a:cs typeface="Times New Roman" panose="02020603050405020304" pitchFamily="18" charset="0"/>
              </a:endParaRPr>
            </a:p>
          </p:txBody>
        </p:sp>
        <p:sp>
          <p:nvSpPr>
            <p:cNvPr id="14" name="Rectangle 12">
              <a:extLst>
                <a:ext uri="{FF2B5EF4-FFF2-40B4-BE49-F238E27FC236}">
                  <a16:creationId xmlns:a16="http://schemas.microsoft.com/office/drawing/2014/main" id="{7E632E64-3B99-4FA3-9DCB-ECC1CE33FC92}"/>
                </a:ext>
              </a:extLst>
            </p:cNvPr>
            <p:cNvSpPr>
              <a:spLocks noChangeArrowheads="1"/>
            </p:cNvSpPr>
            <p:nvPr/>
          </p:nvSpPr>
          <p:spPr bwMode="auto">
            <a:xfrm>
              <a:off x="3128181" y="1989398"/>
              <a:ext cx="188385" cy="264688"/>
            </a:xfrm>
            <a:prstGeom prst="rect">
              <a:avLst/>
            </a:prstGeom>
            <a:solidFill>
              <a:schemeClr val="bg1"/>
            </a:solidFill>
            <a:ln w="9525">
              <a:noFill/>
              <a:miter lim="800000"/>
              <a:headEnd/>
              <a:tailEnd/>
            </a:ln>
          </p:spPr>
          <p:txBody>
            <a:bodyPr wrap="none" lIns="9144" tIns="9144" rIns="9144" bIns="9144">
              <a:spAutoFit/>
            </a:bodyPr>
            <a:lstStyle/>
            <a:p>
              <a:r>
                <a:rPr lang="en-GB" sz="1600" b="1" i="1" dirty="0" err="1">
                  <a:solidFill>
                    <a:schemeClr val="tx2"/>
                  </a:solidFill>
                  <a:cs typeface="Times New Roman" panose="02020603050405020304" pitchFamily="18" charset="0"/>
                </a:rPr>
                <a:t>P</a:t>
              </a:r>
              <a:r>
                <a:rPr lang="en-GB" sz="1600" b="1" i="1" baseline="-25000" dirty="0" err="1">
                  <a:solidFill>
                    <a:schemeClr val="tx2"/>
                  </a:solidFill>
                  <a:cs typeface="Times New Roman" panose="02020603050405020304" pitchFamily="18" charset="0"/>
                </a:rPr>
                <a:t>f</a:t>
              </a:r>
              <a:endParaRPr lang="en-US" sz="1600" b="1" dirty="0">
                <a:solidFill>
                  <a:schemeClr val="tx2"/>
                </a:solidFill>
                <a:cs typeface="Times New Roman" panose="02020603050405020304" pitchFamily="18" charset="0"/>
              </a:endParaRPr>
            </a:p>
          </p:txBody>
        </p:sp>
        <p:sp>
          <p:nvSpPr>
            <p:cNvPr id="15" name="Line 13">
              <a:extLst>
                <a:ext uri="{FF2B5EF4-FFF2-40B4-BE49-F238E27FC236}">
                  <a16:creationId xmlns:a16="http://schemas.microsoft.com/office/drawing/2014/main" id="{23F4D93E-78A2-4423-805A-1479026AC367}"/>
                </a:ext>
              </a:extLst>
            </p:cNvPr>
            <p:cNvSpPr>
              <a:spLocks noChangeShapeType="1"/>
            </p:cNvSpPr>
            <p:nvPr/>
          </p:nvSpPr>
          <p:spPr bwMode="auto">
            <a:xfrm>
              <a:off x="596900" y="2116138"/>
              <a:ext cx="201613" cy="0"/>
            </a:xfrm>
            <a:prstGeom prst="line">
              <a:avLst/>
            </a:prstGeom>
            <a:noFill/>
            <a:ln w="25400">
              <a:solidFill>
                <a:schemeClr val="tx1"/>
              </a:solidFill>
              <a:round/>
              <a:headEnd/>
              <a:tailEnd type="triangle" w="med" len="med"/>
            </a:ln>
          </p:spPr>
          <p:txBody>
            <a:bodyPr/>
            <a:lstStyle/>
            <a:p>
              <a:endParaRPr lang="en-US"/>
            </a:p>
          </p:txBody>
        </p:sp>
        <p:sp>
          <p:nvSpPr>
            <p:cNvPr id="16" name="Line 14">
              <a:extLst>
                <a:ext uri="{FF2B5EF4-FFF2-40B4-BE49-F238E27FC236}">
                  <a16:creationId xmlns:a16="http://schemas.microsoft.com/office/drawing/2014/main" id="{0DC9EF77-6224-4E56-805D-30B9449AD309}"/>
                </a:ext>
              </a:extLst>
            </p:cNvPr>
            <p:cNvSpPr>
              <a:spLocks noChangeShapeType="1"/>
            </p:cNvSpPr>
            <p:nvPr/>
          </p:nvSpPr>
          <p:spPr bwMode="auto">
            <a:xfrm>
              <a:off x="2833393" y="2110207"/>
              <a:ext cx="200025" cy="0"/>
            </a:xfrm>
            <a:prstGeom prst="line">
              <a:avLst/>
            </a:prstGeom>
            <a:noFill/>
            <a:ln w="25400">
              <a:solidFill>
                <a:schemeClr val="tx1"/>
              </a:solidFill>
              <a:round/>
              <a:headEnd/>
              <a:tailEnd type="triangle" w="med" len="med"/>
            </a:ln>
          </p:spPr>
          <p:txBody>
            <a:bodyPr/>
            <a:lstStyle/>
            <a:p>
              <a:endParaRPr lang="en-US" dirty="0"/>
            </a:p>
          </p:txBody>
        </p:sp>
        <p:sp>
          <p:nvSpPr>
            <p:cNvPr id="17" name="Rectangle 15">
              <a:extLst>
                <a:ext uri="{FF2B5EF4-FFF2-40B4-BE49-F238E27FC236}">
                  <a16:creationId xmlns:a16="http://schemas.microsoft.com/office/drawing/2014/main" id="{857D53AF-048E-41E4-B0CE-165F5362724A}"/>
                </a:ext>
              </a:extLst>
            </p:cNvPr>
            <p:cNvSpPr>
              <a:spLocks noChangeArrowheads="1"/>
            </p:cNvSpPr>
            <p:nvPr/>
          </p:nvSpPr>
          <p:spPr bwMode="auto">
            <a:xfrm>
              <a:off x="1266825" y="1885950"/>
              <a:ext cx="231775" cy="508000"/>
            </a:xfrm>
            <a:prstGeom prst="rect">
              <a:avLst/>
            </a:prstGeom>
            <a:solidFill>
              <a:schemeClr val="bg1"/>
            </a:solidFill>
            <a:ln w="9525">
              <a:noFill/>
              <a:miter lim="800000"/>
              <a:headEnd/>
              <a:tailEnd/>
            </a:ln>
          </p:spPr>
          <p:txBody>
            <a:bodyPr wrap="square" lIns="9144" tIns="9144" rIns="9144" bIns="9144">
              <a:spAutoFit/>
            </a:bodyPr>
            <a:lstStyle/>
            <a:p>
              <a:r>
                <a:rPr lang="en-GB" sz="1600" b="1" i="1" dirty="0">
                  <a:solidFill>
                    <a:schemeClr val="tx2"/>
                  </a:solidFill>
                  <a:cs typeface="Times New Roman" panose="02020603050405020304" pitchFamily="18" charset="0"/>
                </a:rPr>
                <a:t>V</a:t>
              </a:r>
              <a:r>
                <a:rPr lang="en-GB" sz="1600" b="1" i="1" baseline="-25000" dirty="0">
                  <a:solidFill>
                    <a:schemeClr val="tx2"/>
                  </a:solidFill>
                  <a:cs typeface="Times New Roman" panose="02020603050405020304" pitchFamily="18" charset="0"/>
                </a:rPr>
                <a:t>i</a:t>
              </a:r>
              <a:endParaRPr lang="en-GB" sz="1600" b="1" i="1" dirty="0">
                <a:solidFill>
                  <a:schemeClr val="tx2"/>
                </a:solidFill>
                <a:cs typeface="Times New Roman" panose="02020603050405020304" pitchFamily="18" charset="0"/>
              </a:endParaRPr>
            </a:p>
            <a:p>
              <a:r>
                <a:rPr lang="en-GB" sz="1600" b="1" i="1" dirty="0" err="1">
                  <a:solidFill>
                    <a:schemeClr val="tx2"/>
                  </a:solidFill>
                  <a:cs typeface="Times New Roman" panose="02020603050405020304" pitchFamily="18" charset="0"/>
                </a:rPr>
                <a:t>T</a:t>
              </a:r>
              <a:r>
                <a:rPr lang="en-GB" sz="1600" b="1" i="1" baseline="-25000" dirty="0" err="1">
                  <a:solidFill>
                    <a:schemeClr val="tx2"/>
                  </a:solidFill>
                  <a:cs typeface="Times New Roman" panose="02020603050405020304" pitchFamily="18" charset="0"/>
                </a:rPr>
                <a:t>i</a:t>
              </a:r>
              <a:endParaRPr lang="en-US" sz="1600" b="1" baseline="-25000" dirty="0">
                <a:solidFill>
                  <a:schemeClr val="tx2"/>
                </a:solidFill>
                <a:cs typeface="Times New Roman" panose="02020603050405020304" pitchFamily="18" charset="0"/>
              </a:endParaRPr>
            </a:p>
          </p:txBody>
        </p:sp>
        <p:sp>
          <p:nvSpPr>
            <p:cNvPr id="18" name="Rectangle 16">
              <a:extLst>
                <a:ext uri="{FF2B5EF4-FFF2-40B4-BE49-F238E27FC236}">
                  <a16:creationId xmlns:a16="http://schemas.microsoft.com/office/drawing/2014/main" id="{469D2961-2E6D-49E6-A99B-AE3723DBEE35}"/>
                </a:ext>
              </a:extLst>
            </p:cNvPr>
            <p:cNvSpPr>
              <a:spLocks noChangeArrowheads="1"/>
            </p:cNvSpPr>
            <p:nvPr/>
          </p:nvSpPr>
          <p:spPr bwMode="auto">
            <a:xfrm>
              <a:off x="1875631" y="1822648"/>
              <a:ext cx="199606" cy="510909"/>
            </a:xfrm>
            <a:prstGeom prst="rect">
              <a:avLst/>
            </a:prstGeom>
            <a:solidFill>
              <a:schemeClr val="bg1"/>
            </a:solidFill>
            <a:ln w="9525">
              <a:noFill/>
              <a:miter lim="800000"/>
              <a:headEnd/>
              <a:tailEnd/>
            </a:ln>
          </p:spPr>
          <p:txBody>
            <a:bodyPr wrap="none" lIns="9144" tIns="9144" rIns="9144" bIns="9144">
              <a:spAutoFit/>
            </a:bodyPr>
            <a:lstStyle/>
            <a:p>
              <a:r>
                <a:rPr lang="en-GB" sz="1600" b="1" i="1" dirty="0" err="1">
                  <a:solidFill>
                    <a:schemeClr val="tx2"/>
                  </a:solidFill>
                  <a:cs typeface="Times New Roman" panose="02020603050405020304" pitchFamily="18" charset="0"/>
                </a:rPr>
                <a:t>V</a:t>
              </a:r>
              <a:r>
                <a:rPr lang="en-GB" sz="1600" b="1" i="1" baseline="-25000" dirty="0" err="1">
                  <a:solidFill>
                    <a:schemeClr val="tx2"/>
                  </a:solidFill>
                  <a:cs typeface="Times New Roman" panose="02020603050405020304" pitchFamily="18" charset="0"/>
                </a:rPr>
                <a:t>f</a:t>
              </a:r>
              <a:endParaRPr lang="en-GB" sz="1600" b="1" i="1" dirty="0">
                <a:solidFill>
                  <a:schemeClr val="tx2"/>
                </a:solidFill>
                <a:cs typeface="Times New Roman" panose="02020603050405020304" pitchFamily="18" charset="0"/>
              </a:endParaRPr>
            </a:p>
            <a:p>
              <a:r>
                <a:rPr lang="en-GB" sz="1600" b="1" i="1" dirty="0" err="1">
                  <a:solidFill>
                    <a:schemeClr val="tx2"/>
                  </a:solidFill>
                  <a:cs typeface="Times New Roman" panose="02020603050405020304" pitchFamily="18" charset="0"/>
                </a:rPr>
                <a:t>T</a:t>
              </a:r>
              <a:r>
                <a:rPr lang="en-GB" sz="1600" b="1" i="1" baseline="-25000" dirty="0" err="1">
                  <a:solidFill>
                    <a:schemeClr val="tx2"/>
                  </a:solidFill>
                  <a:cs typeface="Times New Roman" panose="02020603050405020304" pitchFamily="18" charset="0"/>
                </a:rPr>
                <a:t>f</a:t>
              </a:r>
              <a:endParaRPr lang="en-US" sz="1600" b="1" baseline="-25000" dirty="0">
                <a:solidFill>
                  <a:schemeClr val="tx2"/>
                </a:solidFill>
                <a:cs typeface="Times New Roman" panose="02020603050405020304" pitchFamily="18" charset="0"/>
              </a:endParaRPr>
            </a:p>
          </p:txBody>
        </p:sp>
        <p:sp>
          <p:nvSpPr>
            <p:cNvPr id="19" name="Rectangle 17" descr="Sand">
              <a:extLst>
                <a:ext uri="{FF2B5EF4-FFF2-40B4-BE49-F238E27FC236}">
                  <a16:creationId xmlns:a16="http://schemas.microsoft.com/office/drawing/2014/main" id="{F3D58D22-E2B0-4C95-B945-35EF6E80FA37}"/>
                </a:ext>
              </a:extLst>
            </p:cNvPr>
            <p:cNvSpPr>
              <a:spLocks noChangeArrowheads="1"/>
            </p:cNvSpPr>
            <p:nvPr/>
          </p:nvSpPr>
          <p:spPr bwMode="auto">
            <a:xfrm>
              <a:off x="1564481" y="1648728"/>
              <a:ext cx="1069975" cy="122238"/>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en-US"/>
            </a:p>
          </p:txBody>
        </p:sp>
        <p:sp>
          <p:nvSpPr>
            <p:cNvPr id="20" name="Rectangle 18" descr="Sand">
              <a:extLst>
                <a:ext uri="{FF2B5EF4-FFF2-40B4-BE49-F238E27FC236}">
                  <a16:creationId xmlns:a16="http://schemas.microsoft.com/office/drawing/2014/main" id="{0DF505A9-D1EF-4FAA-8680-3642815E3995}"/>
                </a:ext>
              </a:extLst>
            </p:cNvPr>
            <p:cNvSpPr>
              <a:spLocks noChangeArrowheads="1"/>
            </p:cNvSpPr>
            <p:nvPr/>
          </p:nvSpPr>
          <p:spPr bwMode="auto">
            <a:xfrm>
              <a:off x="1564481" y="2458404"/>
              <a:ext cx="1065213" cy="122238"/>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en-US" dirty="0"/>
            </a:p>
          </p:txBody>
        </p:sp>
      </p:grpSp>
      <p:sp>
        <p:nvSpPr>
          <p:cNvPr id="25" name="TextBox 24">
            <a:extLst>
              <a:ext uri="{FF2B5EF4-FFF2-40B4-BE49-F238E27FC236}">
                <a16:creationId xmlns:a16="http://schemas.microsoft.com/office/drawing/2014/main" id="{B1A975C7-7F79-4547-A7AE-24E816DE7A56}"/>
              </a:ext>
            </a:extLst>
          </p:cNvPr>
          <p:cNvSpPr txBox="1"/>
          <p:nvPr/>
        </p:nvSpPr>
        <p:spPr>
          <a:xfrm>
            <a:off x="4425950" y="1503958"/>
            <a:ext cx="4565649" cy="1477328"/>
          </a:xfrm>
          <a:prstGeom prst="rect">
            <a:avLst/>
          </a:prstGeom>
          <a:noFill/>
        </p:spPr>
        <p:txBody>
          <a:bodyPr wrap="square" rtlCol="0">
            <a:spAutoFit/>
          </a:bodyPr>
          <a:lstStyle/>
          <a:p>
            <a:pPr marL="285750" indent="-285750">
              <a:buFont typeface="Arial" panose="020B0604020202020204" pitchFamily="34" charset="0"/>
              <a:buChar char="•"/>
            </a:pPr>
            <a:r>
              <a:rPr lang="en-US" dirty="0"/>
              <a:t>Fluid is pushed through a piston, exerting pressure </a:t>
            </a:r>
            <a:r>
              <a:rPr lang="en-US" i="1" dirty="0"/>
              <a:t>P</a:t>
            </a:r>
            <a:r>
              <a:rPr lang="en-US" i="1" baseline="-25000" dirty="0"/>
              <a:t>i </a:t>
            </a:r>
            <a:r>
              <a:rPr lang="en-US" dirty="0"/>
              <a:t>in volume </a:t>
            </a:r>
            <a:r>
              <a:rPr lang="en-US" i="1" dirty="0"/>
              <a:t>V</a:t>
            </a:r>
            <a:r>
              <a:rPr lang="en-US" i="1" baseline="-25000" dirty="0"/>
              <a:t>i</a:t>
            </a:r>
          </a:p>
          <a:p>
            <a:pPr marL="285750" indent="-285750">
              <a:buFont typeface="Arial" panose="020B0604020202020204" pitchFamily="34" charset="0"/>
              <a:buChar char="•"/>
            </a:pPr>
            <a:r>
              <a:rPr lang="en-US" dirty="0"/>
              <a:t>Second piston (moving to right) exerts backward pressure </a:t>
            </a:r>
            <a:r>
              <a:rPr lang="en-US" i="1" dirty="0" err="1"/>
              <a:t>P</a:t>
            </a:r>
            <a:r>
              <a:rPr lang="en-US" i="1" baseline="-25000" dirty="0" err="1"/>
              <a:t>f</a:t>
            </a:r>
            <a:r>
              <a:rPr lang="en-US" i="1" dirty="0"/>
              <a:t> </a:t>
            </a:r>
            <a:r>
              <a:rPr lang="en-US" dirty="0"/>
              <a:t> in a volume </a:t>
            </a:r>
            <a:r>
              <a:rPr lang="en-US" i="1" dirty="0" err="1"/>
              <a:t>V</a:t>
            </a:r>
            <a:r>
              <a:rPr lang="en-US" i="1" baseline="-25000" dirty="0" err="1"/>
              <a:t>f</a:t>
            </a:r>
            <a:r>
              <a:rPr lang="en-US" i="1" dirty="0"/>
              <a:t> </a:t>
            </a:r>
          </a:p>
          <a:p>
            <a:pPr marL="285750" indent="-285750">
              <a:buFont typeface="Arial" panose="020B0604020202020204" pitchFamily="34" charset="0"/>
              <a:buChar char="•"/>
            </a:pPr>
            <a:r>
              <a:rPr lang="en-US" dirty="0"/>
              <a:t>This is adiabatic process – so no heat flows </a:t>
            </a:r>
          </a:p>
        </p:txBody>
      </p: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E7A35686-BB60-4A56-AAE6-4849EAE7D4DD}"/>
                  </a:ext>
                </a:extLst>
              </p:cNvPr>
              <p:cNvSpPr txBox="1"/>
              <p:nvPr/>
            </p:nvSpPr>
            <p:spPr>
              <a:xfrm>
                <a:off x="841012" y="3055940"/>
                <a:ext cx="3092450" cy="3915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𝑈</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𝑈</m:t>
                          </m:r>
                        </m:e>
                        <m:sub>
                          <m:r>
                            <a:rPr lang="en-US" b="0" i="1" smtClean="0">
                              <a:latin typeface="Cambria Math" panose="02040503050406030204" pitchFamily="18" charset="0"/>
                              <a:ea typeface="Cambria Math" panose="02040503050406030204" pitchFamily="18" charset="0"/>
                            </a:rPr>
                            <m:t>𝑓</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𝑈</m:t>
                          </m:r>
                        </m:e>
                        <m:sub>
                          <m:r>
                            <a:rPr lang="en-US" b="0" i="1" smtClean="0">
                              <a:latin typeface="Cambria Math" panose="02040503050406030204" pitchFamily="18" charset="0"/>
                              <a:ea typeface="Cambria Math" panose="02040503050406030204" pitchFamily="18" charset="0"/>
                            </a:rPr>
                            <m:t>𝑖</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𝑄</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𝑊</m:t>
                      </m:r>
                    </m:oMath>
                  </m:oMathPara>
                </a14:m>
                <a:endParaRPr lang="en-US" dirty="0"/>
              </a:p>
            </p:txBody>
          </p:sp>
        </mc:Choice>
        <mc:Fallback xmlns="">
          <p:sp>
            <p:nvSpPr>
              <p:cNvPr id="26" name="TextBox 25">
                <a:extLst>
                  <a:ext uri="{FF2B5EF4-FFF2-40B4-BE49-F238E27FC236}">
                    <a16:creationId xmlns:a16="http://schemas.microsoft.com/office/drawing/2014/main" id="{E7A35686-BB60-4A56-AAE6-4849EAE7D4DD}"/>
                  </a:ext>
                </a:extLst>
              </p:cNvPr>
              <p:cNvSpPr txBox="1">
                <a:spLocks noRot="1" noChangeAspect="1" noMove="1" noResize="1" noEditPoints="1" noAdjustHandles="1" noChangeArrowheads="1" noChangeShapeType="1" noTextEdit="1"/>
              </p:cNvSpPr>
              <p:nvPr/>
            </p:nvSpPr>
            <p:spPr>
              <a:xfrm>
                <a:off x="841012" y="3055940"/>
                <a:ext cx="3092450" cy="391582"/>
              </a:xfrm>
              <a:prstGeom prst="rect">
                <a:avLst/>
              </a:prstGeom>
              <a:blipFill>
                <a:blip r:embed="rId4"/>
                <a:stretch>
                  <a:fillRect b="-9231"/>
                </a:stretch>
              </a:blipFill>
            </p:spPr>
            <p:txBody>
              <a:bodyPr/>
              <a:lstStyle/>
              <a:p>
                <a:r>
                  <a:rPr lang="en-US">
                    <a:noFill/>
                  </a:rPr>
                  <a:t> </a:t>
                </a:r>
              </a:p>
            </p:txBody>
          </p:sp>
        </mc:Fallback>
      </mc:AlternateContent>
      <p:grpSp>
        <p:nvGrpSpPr>
          <p:cNvPr id="30" name="Group 29">
            <a:extLst>
              <a:ext uri="{FF2B5EF4-FFF2-40B4-BE49-F238E27FC236}">
                <a16:creationId xmlns:a16="http://schemas.microsoft.com/office/drawing/2014/main" id="{8C77FFAA-9C7F-413D-884A-EC502DA5455D}"/>
              </a:ext>
            </a:extLst>
          </p:cNvPr>
          <p:cNvGrpSpPr/>
          <p:nvPr/>
        </p:nvGrpSpPr>
        <p:grpSpPr>
          <a:xfrm>
            <a:off x="2861450" y="2781711"/>
            <a:ext cx="512707" cy="638691"/>
            <a:chOff x="2852211" y="2942709"/>
            <a:chExt cx="512707" cy="638691"/>
          </a:xfrm>
        </p:grpSpPr>
        <p:cxnSp>
          <p:nvCxnSpPr>
            <p:cNvPr id="28" name="Straight Arrow Connector 27">
              <a:extLst>
                <a:ext uri="{FF2B5EF4-FFF2-40B4-BE49-F238E27FC236}">
                  <a16:creationId xmlns:a16="http://schemas.microsoft.com/office/drawing/2014/main" id="{2FA9D330-A3DB-4333-91DF-F6F3C94678DB}"/>
                </a:ext>
              </a:extLst>
            </p:cNvPr>
            <p:cNvCxnSpPr/>
            <p:nvPr/>
          </p:nvCxnSpPr>
          <p:spPr>
            <a:xfrm flipV="1">
              <a:off x="2852211" y="3200400"/>
              <a:ext cx="195789" cy="38100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29" name="TextBox 28">
              <a:extLst>
                <a:ext uri="{FF2B5EF4-FFF2-40B4-BE49-F238E27FC236}">
                  <a16:creationId xmlns:a16="http://schemas.microsoft.com/office/drawing/2014/main" id="{A6946C1B-BAF7-4864-93D3-EB850B3A0329}"/>
                </a:ext>
              </a:extLst>
            </p:cNvPr>
            <p:cNvSpPr txBox="1"/>
            <p:nvPr/>
          </p:nvSpPr>
          <p:spPr>
            <a:xfrm>
              <a:off x="2999053" y="2942709"/>
              <a:ext cx="365865" cy="369332"/>
            </a:xfrm>
            <a:prstGeom prst="rect">
              <a:avLst/>
            </a:prstGeom>
            <a:noFill/>
          </p:spPr>
          <p:txBody>
            <a:bodyPr wrap="square" rtlCol="0">
              <a:spAutoFit/>
            </a:bodyPr>
            <a:lstStyle/>
            <a:p>
              <a:r>
                <a:rPr lang="en-US" dirty="0"/>
                <a:t>0</a:t>
              </a:r>
            </a:p>
          </p:txBody>
        </p:sp>
      </p:gr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206C5C81-E071-4EE6-8850-BDD1B971A0A6}"/>
                  </a:ext>
                </a:extLst>
              </p:cNvPr>
              <p:cNvSpPr txBox="1"/>
              <p:nvPr/>
            </p:nvSpPr>
            <p:spPr>
              <a:xfrm>
                <a:off x="4104032" y="3037418"/>
                <a:ext cx="3092450" cy="391582"/>
              </a:xfrm>
              <a:prstGeom prst="rect">
                <a:avLst/>
              </a:prstGeom>
              <a:noFill/>
            </p:spPr>
            <p:txBody>
              <a:bodyPr wrap="square" rtlCol="0">
                <a:spAutoFit/>
              </a:bodyPr>
              <a:lstStyle/>
              <a:p>
                <a:r>
                  <a:rPr lang="en-US" dirty="0">
                    <a:ea typeface="Cambria Math" panose="02040503050406030204" pitchFamily="18" charset="0"/>
                  </a:rPr>
                  <a:t>But     </a:t>
                </a:r>
                <a14:m>
                  <m:oMath xmlns:m="http://schemas.openxmlformats.org/officeDocument/2006/math">
                    <m:r>
                      <a:rPr lang="en-US" i="1" smtClean="0">
                        <a:latin typeface="Cambria Math" panose="02040503050406030204" pitchFamily="18" charset="0"/>
                        <a:ea typeface="Cambria Math" panose="02040503050406030204" pitchFamily="18" charset="0"/>
                      </a:rPr>
                      <m:t>𝑊</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𝑃</m:t>
                        </m:r>
                      </m:e>
                      <m:sub>
                        <m:r>
                          <a:rPr lang="en-US" b="0" i="1" smtClean="0">
                            <a:latin typeface="Cambria Math" panose="02040503050406030204" pitchFamily="18" charset="0"/>
                            <a:ea typeface="Cambria Math" panose="02040503050406030204" pitchFamily="18" charset="0"/>
                          </a:rPr>
                          <m:t>𝑖</m:t>
                        </m:r>
                      </m:sub>
                    </m:sSub>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𝑖</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𝑃</m:t>
                        </m:r>
                      </m:e>
                      <m:sub>
                        <m:r>
                          <a:rPr lang="en-US" b="0" i="1" smtClean="0">
                            <a:latin typeface="Cambria Math" panose="02040503050406030204" pitchFamily="18" charset="0"/>
                            <a:ea typeface="Cambria Math" panose="02040503050406030204" pitchFamily="18" charset="0"/>
                          </a:rPr>
                          <m:t>𝑓</m:t>
                        </m:r>
                      </m:sub>
                    </m:sSub>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𝑓</m:t>
                        </m:r>
                      </m:sub>
                    </m:sSub>
                  </m:oMath>
                </a14:m>
                <a:endParaRPr lang="en-US" dirty="0"/>
              </a:p>
            </p:txBody>
          </p:sp>
        </mc:Choice>
        <mc:Fallback xmlns="">
          <p:sp>
            <p:nvSpPr>
              <p:cNvPr id="31" name="TextBox 30">
                <a:extLst>
                  <a:ext uri="{FF2B5EF4-FFF2-40B4-BE49-F238E27FC236}">
                    <a16:creationId xmlns:a16="http://schemas.microsoft.com/office/drawing/2014/main" id="{206C5C81-E071-4EE6-8850-BDD1B971A0A6}"/>
                  </a:ext>
                </a:extLst>
              </p:cNvPr>
              <p:cNvSpPr txBox="1">
                <a:spLocks noRot="1" noChangeAspect="1" noMove="1" noResize="1" noEditPoints="1" noAdjustHandles="1" noChangeArrowheads="1" noChangeShapeType="1" noTextEdit="1"/>
              </p:cNvSpPr>
              <p:nvPr/>
            </p:nvSpPr>
            <p:spPr>
              <a:xfrm>
                <a:off x="4104032" y="3037418"/>
                <a:ext cx="3092450" cy="391582"/>
              </a:xfrm>
              <a:prstGeom prst="rect">
                <a:avLst/>
              </a:prstGeom>
              <a:blipFill>
                <a:blip r:embed="rId5"/>
                <a:stretch>
                  <a:fillRect l="-1575" t="-7692" b="-169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C532F899-11B7-459B-8530-092957302FE2}"/>
                  </a:ext>
                </a:extLst>
              </p:cNvPr>
              <p:cNvSpPr txBox="1"/>
              <p:nvPr/>
            </p:nvSpPr>
            <p:spPr>
              <a:xfrm>
                <a:off x="745467" y="3569142"/>
                <a:ext cx="3092450" cy="3915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𝑈</m:t>
                          </m:r>
                        </m:e>
                        <m:sub>
                          <m:r>
                            <a:rPr lang="en-US" b="0" i="1" smtClean="0">
                              <a:latin typeface="Cambria Math" panose="02040503050406030204" pitchFamily="18" charset="0"/>
                              <a:ea typeface="Cambria Math" panose="02040503050406030204" pitchFamily="18" charset="0"/>
                            </a:rPr>
                            <m:t>𝑓</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𝑈</m:t>
                          </m:r>
                        </m:e>
                        <m:sub>
                          <m:r>
                            <a:rPr lang="en-US" b="0" i="1" smtClean="0">
                              <a:latin typeface="Cambria Math" panose="02040503050406030204" pitchFamily="18" charset="0"/>
                              <a:ea typeface="Cambria Math" panose="02040503050406030204" pitchFamily="18" charset="0"/>
                            </a:rPr>
                            <m:t>𝑖</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𝑃</m:t>
                          </m:r>
                        </m:e>
                        <m:sub>
                          <m:r>
                            <a:rPr lang="en-US" b="0" i="1" smtClean="0">
                              <a:latin typeface="Cambria Math" panose="02040503050406030204" pitchFamily="18" charset="0"/>
                              <a:ea typeface="Cambria Math" panose="02040503050406030204" pitchFamily="18" charset="0"/>
                            </a:rPr>
                            <m:t>𝑖</m:t>
                          </m:r>
                        </m:sub>
                      </m:sSub>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𝑖</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𝑃</m:t>
                          </m:r>
                        </m:e>
                        <m:sub>
                          <m:r>
                            <a:rPr lang="en-US" b="0" i="1" smtClean="0">
                              <a:latin typeface="Cambria Math" panose="02040503050406030204" pitchFamily="18" charset="0"/>
                              <a:ea typeface="Cambria Math" panose="02040503050406030204" pitchFamily="18" charset="0"/>
                            </a:rPr>
                            <m:t>𝑓</m:t>
                          </m:r>
                        </m:sub>
                      </m:sSub>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𝑓</m:t>
                          </m:r>
                        </m:sub>
                      </m:sSub>
                    </m:oMath>
                  </m:oMathPara>
                </a14:m>
                <a:endParaRPr lang="en-US" dirty="0"/>
              </a:p>
            </p:txBody>
          </p:sp>
        </mc:Choice>
        <mc:Fallback xmlns="">
          <p:sp>
            <p:nvSpPr>
              <p:cNvPr id="32" name="TextBox 31">
                <a:extLst>
                  <a:ext uri="{FF2B5EF4-FFF2-40B4-BE49-F238E27FC236}">
                    <a16:creationId xmlns:a16="http://schemas.microsoft.com/office/drawing/2014/main" id="{C532F899-11B7-459B-8530-092957302FE2}"/>
                  </a:ext>
                </a:extLst>
              </p:cNvPr>
              <p:cNvSpPr txBox="1">
                <a:spLocks noRot="1" noChangeAspect="1" noMove="1" noResize="1" noEditPoints="1" noAdjustHandles="1" noChangeArrowheads="1" noChangeShapeType="1" noTextEdit="1"/>
              </p:cNvSpPr>
              <p:nvPr/>
            </p:nvSpPr>
            <p:spPr>
              <a:xfrm>
                <a:off x="745467" y="3569142"/>
                <a:ext cx="3092450" cy="391582"/>
              </a:xfrm>
              <a:prstGeom prst="rect">
                <a:avLst/>
              </a:prstGeom>
              <a:blipFill>
                <a:blip r:embed="rId6"/>
                <a:stretch>
                  <a:fillRect b="-923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42B02E56-37DD-4E4B-8C96-39DEB9C72A17}"/>
                  </a:ext>
                </a:extLst>
              </p:cNvPr>
              <p:cNvSpPr txBox="1"/>
              <p:nvPr/>
            </p:nvSpPr>
            <p:spPr>
              <a:xfrm>
                <a:off x="3553959" y="3582991"/>
                <a:ext cx="3092450" cy="3915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𝑈</m:t>
                          </m:r>
                        </m:e>
                        <m:sub>
                          <m:r>
                            <a:rPr lang="en-US" b="0" i="1" smtClean="0">
                              <a:latin typeface="Cambria Math" panose="02040503050406030204" pitchFamily="18" charset="0"/>
                              <a:ea typeface="Cambria Math" panose="02040503050406030204" pitchFamily="18" charset="0"/>
                            </a:rPr>
                            <m:t>𝑖</m:t>
                          </m:r>
                        </m:sub>
                      </m:sSub>
                      <m:sSub>
                        <m:sSubPr>
                          <m:ctrlPr>
                            <a:rPr lang="en-US" i="1">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𝑃</m:t>
                          </m:r>
                        </m:e>
                        <m:sub>
                          <m:r>
                            <a:rPr lang="en-US" i="1">
                              <a:latin typeface="Cambria Math" panose="02040503050406030204" pitchFamily="18" charset="0"/>
                              <a:ea typeface="Cambria Math" panose="02040503050406030204" pitchFamily="18" charset="0"/>
                            </a:rPr>
                            <m:t>𝑖</m:t>
                          </m:r>
                        </m:sub>
                      </m:sSub>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i="1">
                              <a:latin typeface="Cambria Math" panose="02040503050406030204" pitchFamily="18" charset="0"/>
                              <a:ea typeface="Cambria Math" panose="02040503050406030204" pitchFamily="18" charset="0"/>
                            </a:rPr>
                            <m:t>𝑖</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𝑈</m:t>
                          </m:r>
                        </m:e>
                        <m:sub>
                          <m:r>
                            <a:rPr lang="en-US" i="1">
                              <a:latin typeface="Cambria Math" panose="02040503050406030204" pitchFamily="18" charset="0"/>
                              <a:ea typeface="Cambria Math" panose="02040503050406030204" pitchFamily="18" charset="0"/>
                            </a:rPr>
                            <m:t>𝑓</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𝑃</m:t>
                          </m:r>
                        </m:e>
                        <m:sub>
                          <m:r>
                            <a:rPr lang="en-US" b="0" i="1" smtClean="0">
                              <a:latin typeface="Cambria Math" panose="02040503050406030204" pitchFamily="18" charset="0"/>
                              <a:ea typeface="Cambria Math" panose="02040503050406030204" pitchFamily="18" charset="0"/>
                            </a:rPr>
                            <m:t>𝑓</m:t>
                          </m:r>
                        </m:sub>
                      </m:sSub>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𝑓</m:t>
                          </m:r>
                        </m:sub>
                      </m:sSub>
                    </m:oMath>
                  </m:oMathPara>
                </a14:m>
                <a:endParaRPr lang="en-US" dirty="0"/>
              </a:p>
            </p:txBody>
          </p:sp>
        </mc:Choice>
        <mc:Fallback xmlns="">
          <p:sp>
            <p:nvSpPr>
              <p:cNvPr id="33" name="TextBox 32">
                <a:extLst>
                  <a:ext uri="{FF2B5EF4-FFF2-40B4-BE49-F238E27FC236}">
                    <a16:creationId xmlns:a16="http://schemas.microsoft.com/office/drawing/2014/main" id="{42B02E56-37DD-4E4B-8C96-39DEB9C72A17}"/>
                  </a:ext>
                </a:extLst>
              </p:cNvPr>
              <p:cNvSpPr txBox="1">
                <a:spLocks noRot="1" noChangeAspect="1" noMove="1" noResize="1" noEditPoints="1" noAdjustHandles="1" noChangeArrowheads="1" noChangeShapeType="1" noTextEdit="1"/>
              </p:cNvSpPr>
              <p:nvPr/>
            </p:nvSpPr>
            <p:spPr>
              <a:xfrm>
                <a:off x="3553959" y="3582991"/>
                <a:ext cx="3092450" cy="391582"/>
              </a:xfrm>
              <a:prstGeom prst="rect">
                <a:avLst/>
              </a:prstGeom>
              <a:blipFill>
                <a:blip r:embed="rId7"/>
                <a:stretch>
                  <a:fillRect b="-93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A53E6D8A-D480-4C3B-AA72-3CA606C971BE}"/>
                  </a:ext>
                </a:extLst>
              </p:cNvPr>
              <p:cNvSpPr txBox="1"/>
              <p:nvPr/>
            </p:nvSpPr>
            <p:spPr>
              <a:xfrm>
                <a:off x="7093024" y="3569142"/>
                <a:ext cx="1305509" cy="391582"/>
              </a:xfrm>
              <a:prstGeom prst="rect">
                <a:avLst/>
              </a:prstGeom>
              <a:noFill/>
              <a:ln w="15875">
                <a:solidFill>
                  <a:srgbClr val="FF0000"/>
                </a:solid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𝑖</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𝑓</m:t>
                          </m:r>
                        </m:sub>
                      </m:sSub>
                    </m:oMath>
                  </m:oMathPara>
                </a14:m>
                <a:endParaRPr lang="en-US" dirty="0"/>
              </a:p>
            </p:txBody>
          </p:sp>
        </mc:Choice>
        <mc:Fallback xmlns="">
          <p:sp>
            <p:nvSpPr>
              <p:cNvPr id="34" name="TextBox 33">
                <a:extLst>
                  <a:ext uri="{FF2B5EF4-FFF2-40B4-BE49-F238E27FC236}">
                    <a16:creationId xmlns:a16="http://schemas.microsoft.com/office/drawing/2014/main" id="{A53E6D8A-D480-4C3B-AA72-3CA606C971BE}"/>
                  </a:ext>
                </a:extLst>
              </p:cNvPr>
              <p:cNvSpPr txBox="1">
                <a:spLocks noRot="1" noChangeAspect="1" noMove="1" noResize="1" noEditPoints="1" noAdjustHandles="1" noChangeArrowheads="1" noChangeShapeType="1" noTextEdit="1"/>
              </p:cNvSpPr>
              <p:nvPr/>
            </p:nvSpPr>
            <p:spPr>
              <a:xfrm>
                <a:off x="7093024" y="3569142"/>
                <a:ext cx="1305509" cy="391582"/>
              </a:xfrm>
              <a:prstGeom prst="rect">
                <a:avLst/>
              </a:prstGeom>
              <a:blipFill>
                <a:blip r:embed="rId8"/>
                <a:stretch>
                  <a:fillRect b="-5882"/>
                </a:stretch>
              </a:blipFill>
              <a:ln w="15875">
                <a:solidFill>
                  <a:srgbClr val="FF0000"/>
                </a:solidFill>
              </a:ln>
            </p:spPr>
            <p:txBody>
              <a:bodyPr/>
              <a:lstStyle/>
              <a:p>
                <a:r>
                  <a:rPr lang="en-US">
                    <a:noFill/>
                  </a:rPr>
                  <a:t> </a:t>
                </a:r>
              </a:p>
            </p:txBody>
          </p:sp>
        </mc:Fallback>
      </mc:AlternateContent>
      <p:sp>
        <p:nvSpPr>
          <p:cNvPr id="35" name="TextBox 34">
            <a:extLst>
              <a:ext uri="{FF2B5EF4-FFF2-40B4-BE49-F238E27FC236}">
                <a16:creationId xmlns:a16="http://schemas.microsoft.com/office/drawing/2014/main" id="{70873DA7-CBF8-4A9E-807B-8F7C13302803}"/>
              </a:ext>
            </a:extLst>
          </p:cNvPr>
          <p:cNvSpPr txBox="1"/>
          <p:nvPr/>
        </p:nvSpPr>
        <p:spPr>
          <a:xfrm>
            <a:off x="4739638" y="4039528"/>
            <a:ext cx="4147745" cy="369332"/>
          </a:xfrm>
          <a:prstGeom prst="rect">
            <a:avLst/>
          </a:prstGeom>
          <a:noFill/>
        </p:spPr>
        <p:txBody>
          <a:bodyPr wrap="square" rtlCol="0">
            <a:spAutoFit/>
          </a:bodyPr>
          <a:lstStyle/>
          <a:p>
            <a:r>
              <a:rPr lang="en-US" dirty="0"/>
              <a:t>Enthalpy is constant in Throttling process</a:t>
            </a:r>
          </a:p>
        </p:txBody>
      </p:sp>
      <p:sp>
        <p:nvSpPr>
          <p:cNvPr id="36" name="Arrow: Right 35">
            <a:extLst>
              <a:ext uri="{FF2B5EF4-FFF2-40B4-BE49-F238E27FC236}">
                <a16:creationId xmlns:a16="http://schemas.microsoft.com/office/drawing/2014/main" id="{213E0C5B-842D-4E4F-8184-DFE7C90EAC4A}"/>
              </a:ext>
            </a:extLst>
          </p:cNvPr>
          <p:cNvSpPr/>
          <p:nvPr/>
        </p:nvSpPr>
        <p:spPr>
          <a:xfrm>
            <a:off x="6379276" y="3705740"/>
            <a:ext cx="349223" cy="185751"/>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86">
            <a:extLst>
              <a:ext uri="{FF2B5EF4-FFF2-40B4-BE49-F238E27FC236}">
                <a16:creationId xmlns:a16="http://schemas.microsoft.com/office/drawing/2014/main" id="{BE39E91B-D00D-4F0E-9B2B-55FDD68BAA75}"/>
              </a:ext>
            </a:extLst>
          </p:cNvPr>
          <p:cNvSpPr>
            <a:spLocks noChangeArrowheads="1"/>
          </p:cNvSpPr>
          <p:nvPr/>
        </p:nvSpPr>
        <p:spPr bwMode="auto">
          <a:xfrm>
            <a:off x="735743" y="4510678"/>
            <a:ext cx="5643533" cy="369332"/>
          </a:xfrm>
          <a:prstGeom prst="rect">
            <a:avLst/>
          </a:prstGeom>
          <a:noFill/>
          <a:ln w="9525">
            <a:noFill/>
            <a:miter lim="800000"/>
            <a:headEnd/>
            <a:tailEnd/>
          </a:ln>
        </p:spPr>
        <p:txBody>
          <a:bodyPr wrap="none">
            <a:spAutoFit/>
          </a:bodyPr>
          <a:lstStyle/>
          <a:p>
            <a:r>
              <a:rPr lang="en-GB" dirty="0">
                <a:solidFill>
                  <a:schemeClr val="tx2"/>
                </a:solidFill>
                <a:cs typeface="Times New Roman" panose="02020603050405020304" pitchFamily="18" charset="0"/>
              </a:rPr>
              <a:t>For an </a:t>
            </a:r>
            <a:r>
              <a:rPr lang="en-GB" b="1" i="1" dirty="0">
                <a:solidFill>
                  <a:schemeClr val="tx2"/>
                </a:solidFill>
                <a:cs typeface="Times New Roman" panose="02020603050405020304" pitchFamily="18" charset="0"/>
              </a:rPr>
              <a:t>ideal</a:t>
            </a:r>
            <a:r>
              <a:rPr lang="en-GB" dirty="0">
                <a:solidFill>
                  <a:schemeClr val="tx2"/>
                </a:solidFill>
                <a:cs typeface="Times New Roman" panose="02020603050405020304" pitchFamily="18" charset="0"/>
              </a:rPr>
              <a:t> gas, this process won’t result in </a:t>
            </a:r>
            <a:r>
              <a:rPr lang="en-GB" b="1" i="1" dirty="0">
                <a:solidFill>
                  <a:schemeClr val="tx2"/>
                </a:solidFill>
                <a:cs typeface="Times New Roman" panose="02020603050405020304" pitchFamily="18" charset="0"/>
              </a:rPr>
              <a:t>any</a:t>
            </a:r>
            <a:r>
              <a:rPr lang="en-GB" dirty="0">
                <a:solidFill>
                  <a:schemeClr val="tx2"/>
                </a:solidFill>
                <a:cs typeface="Times New Roman" panose="02020603050405020304" pitchFamily="18" charset="0"/>
              </a:rPr>
              <a:t> </a:t>
            </a:r>
            <a:r>
              <a:rPr lang="en-GB" b="1" i="1" dirty="0">
                <a:solidFill>
                  <a:schemeClr val="tx2"/>
                </a:solidFill>
                <a:cs typeface="Times New Roman" panose="02020603050405020304" pitchFamily="18" charset="0"/>
              </a:rPr>
              <a:t>T </a:t>
            </a:r>
            <a:r>
              <a:rPr lang="en-GB" dirty="0">
                <a:solidFill>
                  <a:schemeClr val="tx2"/>
                </a:solidFill>
                <a:cs typeface="Times New Roman" panose="02020603050405020304" pitchFamily="18" charset="0"/>
              </a:rPr>
              <a:t>change:</a:t>
            </a:r>
            <a:endParaRPr lang="en-US" b="1" i="1" dirty="0">
              <a:solidFill>
                <a:schemeClr val="tx2"/>
              </a:solidFill>
              <a:cs typeface="Times New Roman" panose="02020603050405020304" pitchFamily="18" charset="0"/>
            </a:endParaRPr>
          </a:p>
        </p:txBody>
      </p:sp>
      <p:graphicFrame>
        <p:nvGraphicFramePr>
          <p:cNvPr id="38" name="Object 87">
            <a:extLst>
              <a:ext uri="{FF2B5EF4-FFF2-40B4-BE49-F238E27FC236}">
                <a16:creationId xmlns:a16="http://schemas.microsoft.com/office/drawing/2014/main" id="{111DDBA0-8710-45B9-9221-2D54861B1796}"/>
              </a:ext>
            </a:extLst>
          </p:cNvPr>
          <p:cNvGraphicFramePr>
            <a:graphicFrameLocks noChangeAspect="1"/>
          </p:cNvGraphicFramePr>
          <p:nvPr>
            <p:extLst>
              <p:ext uri="{D42A27DB-BD31-4B8C-83A1-F6EECF244321}">
                <p14:modId xmlns:p14="http://schemas.microsoft.com/office/powerpoint/2010/main" val="3809215222"/>
              </p:ext>
            </p:extLst>
          </p:nvPr>
        </p:nvGraphicFramePr>
        <p:xfrm>
          <a:off x="941621" y="4886891"/>
          <a:ext cx="4284050" cy="572867"/>
        </p:xfrm>
        <a:graphic>
          <a:graphicData uri="http://schemas.openxmlformats.org/presentationml/2006/ole">
            <mc:AlternateContent xmlns:mc="http://schemas.openxmlformats.org/markup-compatibility/2006">
              <mc:Choice xmlns:v="urn:schemas-microsoft-com:vml" Requires="v">
                <p:oleObj name="Equation" r:id="rId9" imgW="2946240" imgH="393480" progId="Equation.3">
                  <p:embed/>
                </p:oleObj>
              </mc:Choice>
              <mc:Fallback>
                <p:oleObj name="Equation" r:id="rId9" imgW="2946240" imgH="393480" progId="Equation.3">
                  <p:embed/>
                  <p:pic>
                    <p:nvPicPr>
                      <p:cNvPr id="38" name="Object 87">
                        <a:extLst>
                          <a:ext uri="{FF2B5EF4-FFF2-40B4-BE49-F238E27FC236}">
                            <a16:creationId xmlns:a16="http://schemas.microsoft.com/office/drawing/2014/main" id="{111DDBA0-8710-45B9-9221-2D54861B179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41621" y="4886891"/>
                        <a:ext cx="4284050" cy="572867"/>
                      </a:xfrm>
                      <a:prstGeom prst="rect">
                        <a:avLst/>
                      </a:prstGeom>
                      <a:noFill/>
                    </p:spPr>
                  </p:pic>
                </p:oleObj>
              </mc:Fallback>
            </mc:AlternateContent>
          </a:graphicData>
        </a:graphic>
      </p:graphicFrame>
      <p:sp>
        <p:nvSpPr>
          <p:cNvPr id="39" name="Rectangle 88">
            <a:extLst>
              <a:ext uri="{FF2B5EF4-FFF2-40B4-BE49-F238E27FC236}">
                <a16:creationId xmlns:a16="http://schemas.microsoft.com/office/drawing/2014/main" id="{FE86D90A-2D12-4455-8AA4-E600434971C5}"/>
              </a:ext>
            </a:extLst>
          </p:cNvPr>
          <p:cNvSpPr>
            <a:spLocks noChangeArrowheads="1"/>
          </p:cNvSpPr>
          <p:nvPr/>
        </p:nvSpPr>
        <p:spPr bwMode="auto">
          <a:xfrm>
            <a:off x="5926613" y="4886891"/>
            <a:ext cx="2675732" cy="646331"/>
          </a:xfrm>
          <a:prstGeom prst="rect">
            <a:avLst/>
          </a:prstGeom>
          <a:noFill/>
          <a:ln w="25400">
            <a:solidFill>
              <a:srgbClr val="0000FF"/>
            </a:solidFill>
            <a:miter lim="800000"/>
            <a:headEnd/>
            <a:tailEnd/>
          </a:ln>
        </p:spPr>
        <p:txBody>
          <a:bodyPr wrap="square">
            <a:spAutoFit/>
          </a:bodyPr>
          <a:lstStyle/>
          <a:p>
            <a:pPr algn="ctr"/>
            <a:r>
              <a:rPr lang="en-GB" b="1" i="1" dirty="0">
                <a:solidFill>
                  <a:schemeClr val="tx2"/>
                </a:solidFill>
                <a:cs typeface="Times New Roman" panose="02020603050405020304" pitchFamily="18" charset="0"/>
              </a:rPr>
              <a:t>H </a:t>
            </a:r>
            <a:r>
              <a:rPr lang="en-GB" dirty="0">
                <a:solidFill>
                  <a:schemeClr val="tx2"/>
                </a:solidFill>
                <a:cs typeface="Times New Roman" panose="02020603050405020304" pitchFamily="18" charset="0"/>
              </a:rPr>
              <a:t>= </a:t>
            </a:r>
            <a:r>
              <a:rPr lang="en-GB" dirty="0" err="1">
                <a:solidFill>
                  <a:schemeClr val="tx2"/>
                </a:solidFill>
                <a:cs typeface="Times New Roman" panose="02020603050405020304" pitchFamily="18" charset="0"/>
              </a:rPr>
              <a:t>const</a:t>
            </a:r>
            <a:r>
              <a:rPr lang="en-GB" dirty="0">
                <a:solidFill>
                  <a:schemeClr val="tx2"/>
                </a:solidFill>
                <a:cs typeface="Times New Roman" panose="02020603050405020304" pitchFamily="18" charset="0"/>
              </a:rPr>
              <a:t> means </a:t>
            </a:r>
            <a:r>
              <a:rPr lang="en-GB" b="1" i="1" dirty="0">
                <a:solidFill>
                  <a:schemeClr val="tx2"/>
                </a:solidFill>
                <a:cs typeface="Times New Roman" panose="02020603050405020304" pitchFamily="18" charset="0"/>
              </a:rPr>
              <a:t>T </a:t>
            </a:r>
            <a:r>
              <a:rPr lang="en-GB" dirty="0">
                <a:solidFill>
                  <a:schemeClr val="tx2"/>
                </a:solidFill>
                <a:cs typeface="Times New Roman" panose="02020603050405020304" pitchFamily="18" charset="0"/>
              </a:rPr>
              <a:t>= </a:t>
            </a:r>
            <a:r>
              <a:rPr lang="en-GB" dirty="0" err="1">
                <a:solidFill>
                  <a:schemeClr val="tx2"/>
                </a:solidFill>
                <a:cs typeface="Times New Roman" panose="02020603050405020304" pitchFamily="18" charset="0"/>
              </a:rPr>
              <a:t>const</a:t>
            </a:r>
            <a:endParaRPr lang="en-GB" dirty="0">
              <a:solidFill>
                <a:schemeClr val="tx2"/>
              </a:solidFill>
              <a:cs typeface="Times New Roman" panose="02020603050405020304" pitchFamily="18" charset="0"/>
            </a:endParaRPr>
          </a:p>
          <a:p>
            <a:pPr algn="ctr"/>
            <a:r>
              <a:rPr lang="en-GB" dirty="0">
                <a:solidFill>
                  <a:schemeClr val="tx2"/>
                </a:solidFill>
                <a:cs typeface="Times New Roman" panose="02020603050405020304" pitchFamily="18" charset="0"/>
              </a:rPr>
              <a:t>for an ideal gas</a:t>
            </a:r>
            <a:endParaRPr lang="en-US" b="1" i="1" dirty="0">
              <a:solidFill>
                <a:schemeClr val="tx2"/>
              </a:solidFill>
              <a:cs typeface="Times New Roman" panose="02020603050405020304" pitchFamily="18" charset="0"/>
            </a:endParaRPr>
          </a:p>
        </p:txBody>
      </p:sp>
      <p:sp>
        <p:nvSpPr>
          <p:cNvPr id="40" name="Rectangle 96">
            <a:extLst>
              <a:ext uri="{FF2B5EF4-FFF2-40B4-BE49-F238E27FC236}">
                <a16:creationId xmlns:a16="http://schemas.microsoft.com/office/drawing/2014/main" id="{80A03869-566A-41DE-A0B0-CC6480A8C90D}"/>
              </a:ext>
            </a:extLst>
          </p:cNvPr>
          <p:cNvSpPr>
            <a:spLocks noChangeArrowheads="1"/>
          </p:cNvSpPr>
          <p:nvPr/>
        </p:nvSpPr>
        <p:spPr bwMode="auto">
          <a:xfrm>
            <a:off x="448945" y="5510291"/>
            <a:ext cx="8153400" cy="1012072"/>
          </a:xfrm>
          <a:prstGeom prst="rect">
            <a:avLst/>
          </a:prstGeom>
          <a:noFill/>
          <a:ln w="9525">
            <a:noFill/>
            <a:miter lim="800000"/>
            <a:headEnd/>
            <a:tailEnd/>
          </a:ln>
        </p:spPr>
        <p:txBody>
          <a:bodyPr>
            <a:spAutoFit/>
          </a:bodyPr>
          <a:lstStyle/>
          <a:p>
            <a:pPr algn="ctr"/>
            <a:r>
              <a:rPr lang="en-GB" b="1" i="1" dirty="0">
                <a:solidFill>
                  <a:schemeClr val="tx2"/>
                </a:solidFill>
                <a:cs typeface="Times New Roman" panose="02020603050405020304" pitchFamily="18" charset="0"/>
              </a:rPr>
              <a:t>Thus, </a:t>
            </a:r>
            <a:r>
              <a:rPr lang="en-GB" b="1" i="1" dirty="0">
                <a:solidFill>
                  <a:srgbClr val="FF0000"/>
                </a:solidFill>
                <a:cs typeface="Times New Roman" panose="02020603050405020304" pitchFamily="18" charset="0"/>
              </a:rPr>
              <a:t>we cannot cool an ideal gas by going through the Joule-Thomson process!</a:t>
            </a:r>
            <a:r>
              <a:rPr lang="en-GB" dirty="0">
                <a:solidFill>
                  <a:srgbClr val="FF0000"/>
                </a:solidFill>
                <a:cs typeface="Times New Roman" panose="02020603050405020304" pitchFamily="18" charset="0"/>
              </a:rPr>
              <a:t>  </a:t>
            </a:r>
            <a:r>
              <a:rPr lang="en-GB" dirty="0">
                <a:cs typeface="Times New Roman" panose="02020603050405020304" pitchFamily="18" charset="0"/>
              </a:rPr>
              <a:t>(</a:t>
            </a:r>
            <a:r>
              <a:rPr lang="en-GB" dirty="0">
                <a:solidFill>
                  <a:schemeClr val="tx2"/>
                </a:solidFill>
                <a:cs typeface="Times New Roman" panose="02020603050405020304" pitchFamily="18" charset="0"/>
              </a:rPr>
              <a:t>Similar to expansion of an ideal gas through a hole in vacuum).</a:t>
            </a:r>
          </a:p>
          <a:p>
            <a:pPr algn="ctr">
              <a:lnSpc>
                <a:spcPct val="150000"/>
              </a:lnSpc>
            </a:pPr>
            <a:r>
              <a:rPr lang="en-GB" dirty="0">
                <a:solidFill>
                  <a:schemeClr val="tx2"/>
                </a:solidFill>
                <a:cs typeface="Times New Roman" panose="02020603050405020304" pitchFamily="18" charset="0"/>
              </a:rPr>
              <a:t>Luckily, for </a:t>
            </a:r>
            <a:r>
              <a:rPr lang="en-GB" b="1" i="1" dirty="0">
                <a:solidFill>
                  <a:schemeClr val="tx2"/>
                </a:solidFill>
                <a:cs typeface="Times New Roman" panose="02020603050405020304" pitchFamily="18" charset="0"/>
              </a:rPr>
              <a:t>real</a:t>
            </a:r>
            <a:r>
              <a:rPr lang="en-GB" dirty="0">
                <a:solidFill>
                  <a:schemeClr val="tx2"/>
                </a:solidFill>
                <a:cs typeface="Times New Roman" panose="02020603050405020304" pitchFamily="18" charset="0"/>
              </a:rPr>
              <a:t> gases, the temperature does change in the Joule-Thomson process. </a:t>
            </a:r>
            <a:endParaRPr lang="en-US" dirty="0">
              <a:solidFill>
                <a:schemeClr val="tx2"/>
              </a:solidFill>
              <a:cs typeface="Times New Roman" panose="02020603050405020304" pitchFamily="18" charset="0"/>
            </a:endParaRPr>
          </a:p>
        </p:txBody>
      </p:sp>
    </p:spTree>
    <p:extLst>
      <p:ext uri="{BB962C8B-B14F-4D97-AF65-F5344CB8AC3E}">
        <p14:creationId xmlns:p14="http://schemas.microsoft.com/office/powerpoint/2010/main" val="15794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wipe(left)">
                                      <p:cBhvr>
                                        <p:cTn id="39" dur="500"/>
                                        <p:tgtEl>
                                          <p:spTgt spid="36"/>
                                        </p:tgtEl>
                                      </p:cBhvr>
                                    </p:animEffect>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5" grpId="0"/>
      <p:bldP spid="26" grpId="0"/>
      <p:bldP spid="31" grpId="0"/>
      <p:bldP spid="32" grpId="0"/>
      <p:bldP spid="33" grpId="0"/>
      <p:bldP spid="34" grpId="0" animBg="1"/>
      <p:bldP spid="35" grpId="0"/>
      <p:bldP spid="36" grpId="0" animBg="1"/>
      <p:bldP spid="39" grpId="0" animBg="1"/>
      <p:bldP spid="4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1DCE11-F2A1-4B0A-9944-61F321EC4E0B}"/>
              </a:ext>
            </a:extLst>
          </p:cNvPr>
          <p:cNvSpPr txBox="1"/>
          <p:nvPr/>
        </p:nvSpPr>
        <p:spPr>
          <a:xfrm>
            <a:off x="2381250" y="533400"/>
            <a:ext cx="1524000" cy="400110"/>
          </a:xfrm>
          <a:prstGeom prst="rect">
            <a:avLst/>
          </a:prstGeom>
          <a:noFill/>
        </p:spPr>
        <p:txBody>
          <a:bodyPr wrap="square" rtlCol="0">
            <a:spAutoFit/>
          </a:bodyPr>
          <a:lstStyle/>
          <a:p>
            <a:r>
              <a:rPr lang="en-US" sz="2000" dirty="0"/>
              <a:t>For ideal gas</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C661708A-F249-4DBB-9C48-F680101F9B42}"/>
                  </a:ext>
                </a:extLst>
              </p:cNvPr>
              <p:cNvSpPr txBox="1"/>
              <p:nvPr/>
            </p:nvSpPr>
            <p:spPr>
              <a:xfrm>
                <a:off x="4174490" y="533400"/>
                <a:ext cx="222631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𝐻</m:t>
                      </m:r>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𝑈</m:t>
                          </m:r>
                        </m:e>
                        <m:sub>
                          <m:r>
                            <a:rPr lang="en-US" sz="2000" b="0" i="1" smtClean="0">
                              <a:latin typeface="Cambria Math" panose="02040503050406030204" pitchFamily="18" charset="0"/>
                            </a:rPr>
                            <m:t>𝑘𝑖𝑛𝑒𝑡𝑖𝑐</m:t>
                          </m:r>
                        </m:sub>
                      </m:sSub>
                      <m:r>
                        <a:rPr lang="en-US" sz="2000" b="0" i="1" smtClean="0">
                          <a:latin typeface="Cambria Math" panose="02040503050406030204" pitchFamily="18" charset="0"/>
                        </a:rPr>
                        <m:t>+</m:t>
                      </m:r>
                      <m:r>
                        <a:rPr lang="en-US" sz="2000" b="0" i="1" smtClean="0">
                          <a:latin typeface="Cambria Math" panose="02040503050406030204" pitchFamily="18" charset="0"/>
                        </a:rPr>
                        <m:t>𝑃𝑉</m:t>
                      </m:r>
                    </m:oMath>
                  </m:oMathPara>
                </a14:m>
                <a:endParaRPr lang="en-US" sz="2000" dirty="0"/>
              </a:p>
            </p:txBody>
          </p:sp>
        </mc:Choice>
        <mc:Fallback xmlns="">
          <p:sp>
            <p:nvSpPr>
              <p:cNvPr id="4" name="TextBox 3">
                <a:extLst>
                  <a:ext uri="{FF2B5EF4-FFF2-40B4-BE49-F238E27FC236}">
                    <a16:creationId xmlns:a16="http://schemas.microsoft.com/office/drawing/2014/main" id="{C661708A-F249-4DBB-9C48-F680101F9B42}"/>
                  </a:ext>
                </a:extLst>
              </p:cNvPr>
              <p:cNvSpPr txBox="1">
                <a:spLocks noRot="1" noChangeAspect="1" noMove="1" noResize="1" noEditPoints="1" noAdjustHandles="1" noChangeArrowheads="1" noChangeShapeType="1" noTextEdit="1"/>
              </p:cNvSpPr>
              <p:nvPr/>
            </p:nvSpPr>
            <p:spPr>
              <a:xfrm>
                <a:off x="4174490" y="533400"/>
                <a:ext cx="2226310" cy="400110"/>
              </a:xfrm>
              <a:prstGeom prst="rect">
                <a:avLst/>
              </a:prstGeom>
              <a:blipFill>
                <a:blip r:embed="rId2"/>
                <a:stretch>
                  <a:fillRect b="-3077"/>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AA8BEB72-B981-4806-8FCC-55963E9C7A75}"/>
              </a:ext>
            </a:extLst>
          </p:cNvPr>
          <p:cNvSpPr txBox="1"/>
          <p:nvPr/>
        </p:nvSpPr>
        <p:spPr>
          <a:xfrm>
            <a:off x="1637030" y="1112277"/>
            <a:ext cx="2616200" cy="400110"/>
          </a:xfrm>
          <a:prstGeom prst="rect">
            <a:avLst/>
          </a:prstGeom>
          <a:noFill/>
        </p:spPr>
        <p:txBody>
          <a:bodyPr wrap="square" rtlCol="0">
            <a:spAutoFit/>
          </a:bodyPr>
          <a:lstStyle/>
          <a:p>
            <a:r>
              <a:rPr lang="en-US" sz="2000" dirty="0"/>
              <a:t>For dense gas or liquid</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065450F8-0BC9-4C4A-9E1C-849EF16A435E}"/>
                  </a:ext>
                </a:extLst>
              </p:cNvPr>
              <p:cNvSpPr txBox="1"/>
              <p:nvPr/>
            </p:nvSpPr>
            <p:spPr>
              <a:xfrm>
                <a:off x="4174490" y="1093783"/>
                <a:ext cx="3505200" cy="42377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𝐻</m:t>
                      </m:r>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𝑈</m:t>
                          </m:r>
                        </m:e>
                        <m:sub>
                          <m:r>
                            <a:rPr lang="en-US" sz="2000" b="0" i="1" smtClean="0">
                              <a:latin typeface="Cambria Math" panose="02040503050406030204" pitchFamily="18" charset="0"/>
                            </a:rPr>
                            <m:t>𝑘𝑖𝑛𝑒𝑡𝑖𝑐</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𝑈</m:t>
                          </m:r>
                        </m:e>
                        <m:sub>
                          <m:r>
                            <a:rPr lang="en-US" sz="2000" b="0" i="1" smtClean="0">
                              <a:latin typeface="Cambria Math" panose="02040503050406030204" pitchFamily="18" charset="0"/>
                            </a:rPr>
                            <m:t>𝑝𝑜𝑡𝑒𝑛𝑡𝑎𝑙</m:t>
                          </m:r>
                        </m:sub>
                      </m:sSub>
                      <m:r>
                        <a:rPr lang="en-US" sz="2000" b="0" i="1" smtClean="0">
                          <a:latin typeface="Cambria Math" panose="02040503050406030204" pitchFamily="18" charset="0"/>
                        </a:rPr>
                        <m:t>+</m:t>
                      </m:r>
                      <m:r>
                        <a:rPr lang="en-US" sz="2000" b="0" i="1" smtClean="0">
                          <a:latin typeface="Cambria Math" panose="02040503050406030204" pitchFamily="18" charset="0"/>
                        </a:rPr>
                        <m:t>𝑃𝑉</m:t>
                      </m:r>
                    </m:oMath>
                  </m:oMathPara>
                </a14:m>
                <a:endParaRPr lang="en-US" sz="2000" dirty="0"/>
              </a:p>
            </p:txBody>
          </p:sp>
        </mc:Choice>
        <mc:Fallback xmlns="">
          <p:sp>
            <p:nvSpPr>
              <p:cNvPr id="6" name="TextBox 5">
                <a:extLst>
                  <a:ext uri="{FF2B5EF4-FFF2-40B4-BE49-F238E27FC236}">
                    <a16:creationId xmlns:a16="http://schemas.microsoft.com/office/drawing/2014/main" id="{065450F8-0BC9-4C4A-9E1C-849EF16A435E}"/>
                  </a:ext>
                </a:extLst>
              </p:cNvPr>
              <p:cNvSpPr txBox="1">
                <a:spLocks noRot="1" noChangeAspect="1" noMove="1" noResize="1" noEditPoints="1" noAdjustHandles="1" noChangeArrowheads="1" noChangeShapeType="1" noTextEdit="1"/>
              </p:cNvSpPr>
              <p:nvPr/>
            </p:nvSpPr>
            <p:spPr>
              <a:xfrm>
                <a:off x="4174490" y="1093783"/>
                <a:ext cx="3505200" cy="423770"/>
              </a:xfrm>
              <a:prstGeom prst="rect">
                <a:avLst/>
              </a:prstGeom>
              <a:blipFill>
                <a:blip r:embed="rId3"/>
                <a:stretch>
                  <a:fillRect b="-10000"/>
                </a:stretch>
              </a:blipFill>
            </p:spPr>
            <p:txBody>
              <a:bodyPr/>
              <a:lstStyle/>
              <a:p>
                <a:r>
                  <a:rPr lang="en-US">
                    <a:noFill/>
                  </a:rPr>
                  <a:t> </a:t>
                </a:r>
              </a:p>
            </p:txBody>
          </p:sp>
        </mc:Fallback>
      </mc:AlternateContent>
      <p:cxnSp>
        <p:nvCxnSpPr>
          <p:cNvPr id="10" name="Straight Arrow Connector 9">
            <a:extLst>
              <a:ext uri="{FF2B5EF4-FFF2-40B4-BE49-F238E27FC236}">
                <a16:creationId xmlns:a16="http://schemas.microsoft.com/office/drawing/2014/main" id="{981A2DFE-D333-405C-ADE1-2D35BEF1D734}"/>
              </a:ext>
            </a:extLst>
          </p:cNvPr>
          <p:cNvCxnSpPr/>
          <p:nvPr/>
        </p:nvCxnSpPr>
        <p:spPr>
          <a:xfrm flipH="1">
            <a:off x="6283960" y="685800"/>
            <a:ext cx="457200" cy="45720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1" name="TextBox 10">
            <a:extLst>
              <a:ext uri="{FF2B5EF4-FFF2-40B4-BE49-F238E27FC236}">
                <a16:creationId xmlns:a16="http://schemas.microsoft.com/office/drawing/2014/main" id="{31FA8AD9-31C2-4B18-B99F-955279E721A3}"/>
              </a:ext>
            </a:extLst>
          </p:cNvPr>
          <p:cNvSpPr txBox="1"/>
          <p:nvPr/>
        </p:nvSpPr>
        <p:spPr>
          <a:xfrm>
            <a:off x="6762750" y="210234"/>
            <a:ext cx="2019300" cy="646331"/>
          </a:xfrm>
          <a:prstGeom prst="rect">
            <a:avLst/>
          </a:prstGeom>
          <a:noFill/>
        </p:spPr>
        <p:txBody>
          <a:bodyPr wrap="square" rtlCol="0">
            <a:spAutoFit/>
          </a:bodyPr>
          <a:lstStyle/>
          <a:p>
            <a:r>
              <a:rPr lang="en-US" dirty="0"/>
              <a:t>Due to forces between particles</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36BF597-D0CC-4236-A4CE-5661EE65F7C5}"/>
                  </a:ext>
                </a:extLst>
              </p:cNvPr>
              <p:cNvSpPr txBox="1"/>
              <p:nvPr/>
            </p:nvSpPr>
            <p:spPr>
              <a:xfrm>
                <a:off x="1314450" y="4038600"/>
                <a:ext cx="6667500" cy="423770"/>
              </a:xfrm>
              <a:prstGeom prst="rect">
                <a:avLst/>
              </a:prstGeom>
              <a:noFill/>
            </p:spPr>
            <p:txBody>
              <a:bodyPr wrap="square" rtlCol="0">
                <a:spAutoFit/>
              </a:bodyPr>
              <a:lstStyle/>
              <a:p>
                <a:r>
                  <a:rPr lang="en-US" sz="2000" dirty="0"/>
                  <a:t>If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𝑈</m:t>
                        </m:r>
                      </m:e>
                      <m:sub>
                        <m:r>
                          <a:rPr lang="en-US" sz="2000" b="0" i="1" smtClean="0">
                            <a:latin typeface="Cambria Math" panose="02040503050406030204" pitchFamily="18" charset="0"/>
                          </a:rPr>
                          <m:t>𝑝𝑜𝑡𝑒𝑛𝑡𝑖𝑎𝑙</m:t>
                        </m:r>
                        <m:r>
                          <a:rPr lang="en-US" sz="2000" b="0" i="1" smtClean="0">
                            <a:latin typeface="Cambria Math" panose="02040503050406030204" pitchFamily="18" charset="0"/>
                          </a:rPr>
                          <m:t> </m:t>
                        </m:r>
                      </m:sub>
                    </m:sSub>
                  </m:oMath>
                </a14:m>
                <a:r>
                  <a:rPr lang="en-US" sz="2000" dirty="0"/>
                  <a:t>increases,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𝑈</m:t>
                        </m:r>
                      </m:e>
                      <m:sub>
                        <m:r>
                          <a:rPr lang="en-US" sz="2000" b="0" i="1" smtClean="0">
                            <a:latin typeface="Cambria Math" panose="02040503050406030204" pitchFamily="18" charset="0"/>
                          </a:rPr>
                          <m:t>𝑘𝑖𝑛𝑒𝑡𝑖𝑐</m:t>
                        </m:r>
                      </m:sub>
                    </m:sSub>
                  </m:oMath>
                </a14:m>
                <a:r>
                  <a:rPr lang="en-US" sz="2000" dirty="0"/>
                  <a:t> decreases  </a:t>
                </a:r>
                <a:r>
                  <a:rPr lang="en-US" sz="2000" dirty="0">
                    <a:sym typeface="Wingdings" panose="05000000000000000000" pitchFamily="2" charset="2"/>
                  </a:rPr>
                  <a:t> fluid cools down</a:t>
                </a:r>
                <a:endParaRPr lang="en-US" sz="2000" dirty="0"/>
              </a:p>
            </p:txBody>
          </p:sp>
        </mc:Choice>
        <mc:Fallback xmlns="">
          <p:sp>
            <p:nvSpPr>
              <p:cNvPr id="12" name="TextBox 11">
                <a:extLst>
                  <a:ext uri="{FF2B5EF4-FFF2-40B4-BE49-F238E27FC236}">
                    <a16:creationId xmlns:a16="http://schemas.microsoft.com/office/drawing/2014/main" id="{D36BF597-D0CC-4236-A4CE-5661EE65F7C5}"/>
                  </a:ext>
                </a:extLst>
              </p:cNvPr>
              <p:cNvSpPr txBox="1">
                <a:spLocks noRot="1" noChangeAspect="1" noMove="1" noResize="1" noEditPoints="1" noAdjustHandles="1" noChangeArrowheads="1" noChangeShapeType="1" noTextEdit="1"/>
              </p:cNvSpPr>
              <p:nvPr/>
            </p:nvSpPr>
            <p:spPr>
              <a:xfrm>
                <a:off x="1314450" y="4038600"/>
                <a:ext cx="6667500" cy="423770"/>
              </a:xfrm>
              <a:prstGeom prst="rect">
                <a:avLst/>
              </a:prstGeom>
              <a:blipFill>
                <a:blip r:embed="rId4"/>
                <a:stretch>
                  <a:fillRect l="-1006" t="-8696" b="-1884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F6C0E407-09B2-48DE-8ABE-DE996796872B}"/>
                  </a:ext>
                </a:extLst>
              </p:cNvPr>
              <p:cNvSpPr txBox="1"/>
              <p:nvPr/>
            </p:nvSpPr>
            <p:spPr>
              <a:xfrm>
                <a:off x="1295400" y="1756057"/>
                <a:ext cx="7048500" cy="1039323"/>
              </a:xfrm>
              <a:prstGeom prst="rect">
                <a:avLst/>
              </a:prstGeom>
              <a:noFill/>
            </p:spPr>
            <p:txBody>
              <a:bodyPr wrap="square" rtlCol="0">
                <a:spAutoFit/>
              </a:bodyPr>
              <a:lstStyle/>
              <a:p>
                <a:r>
                  <a:rPr lang="en-US" sz="2000" dirty="0"/>
                  <a:t>Forces between particles are weakly attractive at long distance but are strongly repulsive when particles are very close to each other and hence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𝑈</m:t>
                        </m:r>
                      </m:e>
                      <m:sub>
                        <m:r>
                          <a:rPr lang="en-US" sz="2000" b="0" i="1" smtClean="0">
                            <a:latin typeface="Cambria Math" panose="02040503050406030204" pitchFamily="18" charset="0"/>
                          </a:rPr>
                          <m:t>𝑝𝑜𝑡𝑒𝑛𝑡𝑎𝑖𝑙</m:t>
                        </m:r>
                      </m:sub>
                    </m:sSub>
                  </m:oMath>
                </a14:m>
                <a:r>
                  <a:rPr lang="en-US" sz="2000" dirty="0"/>
                  <a:t> can be negative under certain conditions. </a:t>
                </a:r>
              </a:p>
            </p:txBody>
          </p:sp>
        </mc:Choice>
        <mc:Fallback>
          <p:sp>
            <p:nvSpPr>
              <p:cNvPr id="13" name="TextBox 12">
                <a:extLst>
                  <a:ext uri="{FF2B5EF4-FFF2-40B4-BE49-F238E27FC236}">
                    <a16:creationId xmlns:a16="http://schemas.microsoft.com/office/drawing/2014/main" id="{F6C0E407-09B2-48DE-8ABE-DE996796872B}"/>
                  </a:ext>
                </a:extLst>
              </p:cNvPr>
              <p:cNvSpPr txBox="1">
                <a:spLocks noRot="1" noChangeAspect="1" noMove="1" noResize="1" noEditPoints="1" noAdjustHandles="1" noChangeArrowheads="1" noChangeShapeType="1" noTextEdit="1"/>
              </p:cNvSpPr>
              <p:nvPr/>
            </p:nvSpPr>
            <p:spPr>
              <a:xfrm>
                <a:off x="1295400" y="1756057"/>
                <a:ext cx="7048500" cy="1039323"/>
              </a:xfrm>
              <a:prstGeom prst="rect">
                <a:avLst/>
              </a:prstGeom>
              <a:blipFill>
                <a:blip r:embed="rId5"/>
                <a:stretch>
                  <a:fillRect l="-952" t="-2924" b="-701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E4DDBC8A-4E05-4AAA-80F7-8BC0D0008AD3}"/>
                  </a:ext>
                </a:extLst>
              </p:cNvPr>
              <p:cNvSpPr txBox="1"/>
              <p:nvPr/>
            </p:nvSpPr>
            <p:spPr>
              <a:xfrm>
                <a:off x="514350" y="3048000"/>
                <a:ext cx="8267700" cy="423770"/>
              </a:xfrm>
              <a:prstGeom prst="rect">
                <a:avLst/>
              </a:prstGeom>
              <a:noFill/>
            </p:spPr>
            <p:txBody>
              <a:bodyPr wrap="square">
                <a:spAutoFit/>
              </a:bodyPr>
              <a:lstStyle/>
              <a:p>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𝑈</m:t>
                        </m:r>
                      </m:e>
                      <m:sub>
                        <m:r>
                          <a:rPr lang="en-US" sz="2000" b="0" i="1" smtClean="0">
                            <a:latin typeface="Cambria Math" panose="02040503050406030204" pitchFamily="18" charset="0"/>
                          </a:rPr>
                          <m:t>𝑝𝑜𝑡𝑒𝑛𝑡𝑖𝑎𝑙</m:t>
                        </m:r>
                      </m:sub>
                    </m:sSub>
                  </m:oMath>
                </a14:m>
                <a:r>
                  <a:rPr lang="en-US" sz="2000" dirty="0">
                    <a:cs typeface="Times New Roman" panose="02020603050405020304" pitchFamily="18" charset="0"/>
                  </a:rPr>
                  <a:t> in this case changes from more negative to less negative </a:t>
                </a:r>
                <a:r>
                  <a:rPr lang="en-US" dirty="0">
                    <a:cs typeface="Times New Roman" panose="02020603050405020304" pitchFamily="18" charset="0"/>
                  </a:rPr>
                  <a:t>(increases)</a:t>
                </a:r>
              </a:p>
            </p:txBody>
          </p:sp>
        </mc:Choice>
        <mc:Fallback xmlns="">
          <p:sp>
            <p:nvSpPr>
              <p:cNvPr id="15" name="TextBox 14">
                <a:extLst>
                  <a:ext uri="{FF2B5EF4-FFF2-40B4-BE49-F238E27FC236}">
                    <a16:creationId xmlns:a16="http://schemas.microsoft.com/office/drawing/2014/main" id="{E4DDBC8A-4E05-4AAA-80F7-8BC0D0008AD3}"/>
                  </a:ext>
                </a:extLst>
              </p:cNvPr>
              <p:cNvSpPr txBox="1">
                <a:spLocks noRot="1" noChangeAspect="1" noMove="1" noResize="1" noEditPoints="1" noAdjustHandles="1" noChangeArrowheads="1" noChangeShapeType="1" noTextEdit="1"/>
              </p:cNvSpPr>
              <p:nvPr/>
            </p:nvSpPr>
            <p:spPr>
              <a:xfrm>
                <a:off x="514350" y="3048000"/>
                <a:ext cx="8267700" cy="423770"/>
              </a:xfrm>
              <a:prstGeom prst="rect">
                <a:avLst/>
              </a:prstGeom>
              <a:blipFill>
                <a:blip r:embed="rId6"/>
                <a:stretch>
                  <a:fillRect t="-7143" b="-18571"/>
                </a:stretch>
              </a:blipFill>
            </p:spPr>
            <p:txBody>
              <a:bodyPr/>
              <a:lstStyle/>
              <a:p>
                <a:r>
                  <a:rPr lang="en-US">
                    <a:noFill/>
                  </a:rPr>
                  <a:t> </a:t>
                </a:r>
              </a:p>
            </p:txBody>
          </p:sp>
        </mc:Fallback>
      </mc:AlternateContent>
      <p:sp>
        <p:nvSpPr>
          <p:cNvPr id="16" name="TextBox 15">
            <a:extLst>
              <a:ext uri="{FF2B5EF4-FFF2-40B4-BE49-F238E27FC236}">
                <a16:creationId xmlns:a16="http://schemas.microsoft.com/office/drawing/2014/main" id="{FF95EE55-0C9D-482B-87FC-62AE0AF1957E}"/>
              </a:ext>
            </a:extLst>
          </p:cNvPr>
          <p:cNvSpPr txBox="1"/>
          <p:nvPr/>
        </p:nvSpPr>
        <p:spPr>
          <a:xfrm>
            <a:off x="1295400" y="4804376"/>
            <a:ext cx="3048000" cy="400110"/>
          </a:xfrm>
          <a:prstGeom prst="rect">
            <a:avLst/>
          </a:prstGeom>
          <a:noFill/>
        </p:spPr>
        <p:txBody>
          <a:bodyPr wrap="square" rtlCol="0">
            <a:spAutoFit/>
          </a:bodyPr>
          <a:lstStyle/>
          <a:p>
            <a:r>
              <a:rPr lang="en-US" sz="2000" b="1" dirty="0"/>
              <a:t>Reading Assignment</a:t>
            </a:r>
            <a:r>
              <a:rPr lang="en-US" sz="2000" dirty="0"/>
              <a:t>: </a:t>
            </a:r>
          </a:p>
        </p:txBody>
      </p:sp>
      <p:sp>
        <p:nvSpPr>
          <p:cNvPr id="18" name="TextBox 17">
            <a:extLst>
              <a:ext uri="{FF2B5EF4-FFF2-40B4-BE49-F238E27FC236}">
                <a16:creationId xmlns:a16="http://schemas.microsoft.com/office/drawing/2014/main" id="{4CD351DA-9D7A-4B10-835C-E7A9EC97B305}"/>
              </a:ext>
            </a:extLst>
          </p:cNvPr>
          <p:cNvSpPr txBox="1"/>
          <p:nvPr/>
        </p:nvSpPr>
        <p:spPr>
          <a:xfrm>
            <a:off x="938530" y="5324651"/>
            <a:ext cx="7867650" cy="677108"/>
          </a:xfrm>
          <a:prstGeom prst="rect">
            <a:avLst/>
          </a:prstGeom>
          <a:noFill/>
        </p:spPr>
        <p:txBody>
          <a:bodyPr wrap="square">
            <a:spAutoFit/>
          </a:bodyPr>
          <a:lstStyle/>
          <a:p>
            <a:r>
              <a:rPr lang="en-US" sz="2000" dirty="0"/>
              <a:t>Liquification of gases, towards absolute zero (including laser cooling)</a:t>
            </a:r>
          </a:p>
          <a:p>
            <a:pPr algn="ctr"/>
            <a:r>
              <a:rPr lang="en-US" dirty="0"/>
              <a:t>(P. 141 – 147)</a:t>
            </a:r>
          </a:p>
        </p:txBody>
      </p:sp>
    </p:spTree>
    <p:extLst>
      <p:ext uri="{BB962C8B-B14F-4D97-AF65-F5344CB8AC3E}">
        <p14:creationId xmlns:p14="http://schemas.microsoft.com/office/powerpoint/2010/main" val="342992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0" nodeType="afterEffect">
                                  <p:stCondLst>
                                    <p:cond delay="0"/>
                                  </p:stCondLst>
                                  <p:childTnLst>
                                    <p:set>
                                      <p:cBhvr>
                                        <p:cTn id="37"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 grpId="0"/>
      <p:bldP spid="12" grpId="0"/>
      <p:bldP spid="16"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D20D07-5129-4A08-BBD4-B4B16520AC0E}"/>
              </a:ext>
            </a:extLst>
          </p:cNvPr>
          <p:cNvSpPr txBox="1"/>
          <p:nvPr/>
        </p:nvSpPr>
        <p:spPr>
          <a:xfrm>
            <a:off x="333753" y="210602"/>
            <a:ext cx="1981200" cy="369332"/>
          </a:xfrm>
          <a:prstGeom prst="rect">
            <a:avLst/>
          </a:prstGeom>
          <a:noFill/>
        </p:spPr>
        <p:txBody>
          <a:bodyPr wrap="square" rtlCol="0">
            <a:spAutoFit/>
          </a:bodyPr>
          <a:lstStyle/>
          <a:p>
            <a:r>
              <a:rPr lang="en-US" b="1" dirty="0"/>
              <a:t>Problem 4.1</a:t>
            </a:r>
          </a:p>
        </p:txBody>
      </p:sp>
      <p:sp>
        <p:nvSpPr>
          <p:cNvPr id="5" name="TextBox 4">
            <a:extLst>
              <a:ext uri="{FF2B5EF4-FFF2-40B4-BE49-F238E27FC236}">
                <a16:creationId xmlns:a16="http://schemas.microsoft.com/office/drawing/2014/main" id="{26D7FB70-EFC7-454E-B241-83D67549EAB3}"/>
              </a:ext>
            </a:extLst>
          </p:cNvPr>
          <p:cNvSpPr txBox="1"/>
          <p:nvPr/>
        </p:nvSpPr>
        <p:spPr>
          <a:xfrm>
            <a:off x="6662420" y="826532"/>
            <a:ext cx="1905000" cy="646331"/>
          </a:xfrm>
          <a:prstGeom prst="rect">
            <a:avLst/>
          </a:prstGeom>
          <a:noFill/>
        </p:spPr>
        <p:txBody>
          <a:bodyPr wrap="square" rtlCol="0">
            <a:spAutoFit/>
          </a:bodyPr>
          <a:lstStyle/>
          <a:p>
            <a:r>
              <a:rPr lang="en-US" dirty="0"/>
              <a:t>Ideal atomic gas</a:t>
            </a:r>
          </a:p>
          <a:p>
            <a:r>
              <a:rPr lang="en-US" dirty="0"/>
              <a:t>Heat engine</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3F38785B-280A-4319-995E-4C08BDC20BF0}"/>
                  </a:ext>
                </a:extLst>
              </p:cNvPr>
              <p:cNvSpPr txBox="1"/>
              <p:nvPr/>
            </p:nvSpPr>
            <p:spPr>
              <a:xfrm>
                <a:off x="685800" y="1731328"/>
                <a:ext cx="4876800" cy="369332"/>
              </a:xfrm>
              <a:prstGeom prst="rect">
                <a:avLst/>
              </a:prstGeom>
              <a:noFill/>
            </p:spPr>
            <p:txBody>
              <a:bodyPr wrap="square" rtlCol="0">
                <a:spAutoFit/>
              </a:bodyPr>
              <a:lstStyle/>
              <a:p>
                <a:r>
                  <a:rPr lang="en-US" dirty="0"/>
                  <a:t>(a)  Efficiency? For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2</m:t>
                        </m:r>
                      </m:sub>
                    </m:sSub>
                    <m:r>
                      <a:rPr lang="en-US" b="0" i="1" smtClean="0">
                        <a:latin typeface="Cambria Math" panose="02040503050406030204" pitchFamily="18" charset="0"/>
                      </a:rPr>
                      <m:t>=3</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1</m:t>
                        </m:r>
                      </m:sub>
                    </m:sSub>
                    <m:r>
                      <a:rPr lang="en-US" b="0" i="1" smtClean="0">
                        <a:latin typeface="Cambria Math" panose="02040503050406030204" pitchFamily="18" charset="0"/>
                      </a:rPr>
                      <m:t> ,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2</m:t>
                        </m:r>
                      </m:sub>
                    </m:sSub>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1</m:t>
                        </m:r>
                      </m:sub>
                    </m:sSub>
                  </m:oMath>
                </a14:m>
                <a:endParaRPr lang="en-US" dirty="0"/>
              </a:p>
            </p:txBody>
          </p:sp>
        </mc:Choice>
        <mc:Fallback xmlns="">
          <p:sp>
            <p:nvSpPr>
              <p:cNvPr id="6" name="TextBox 5">
                <a:extLst>
                  <a:ext uri="{FF2B5EF4-FFF2-40B4-BE49-F238E27FC236}">
                    <a16:creationId xmlns:a16="http://schemas.microsoft.com/office/drawing/2014/main" id="{3F38785B-280A-4319-995E-4C08BDC20BF0}"/>
                  </a:ext>
                </a:extLst>
              </p:cNvPr>
              <p:cNvSpPr txBox="1">
                <a:spLocks noRot="1" noChangeAspect="1" noMove="1" noResize="1" noEditPoints="1" noAdjustHandles="1" noChangeArrowheads="1" noChangeShapeType="1" noTextEdit="1"/>
              </p:cNvSpPr>
              <p:nvPr/>
            </p:nvSpPr>
            <p:spPr>
              <a:xfrm>
                <a:off x="685800" y="1731328"/>
                <a:ext cx="4876800" cy="369332"/>
              </a:xfrm>
              <a:prstGeom prst="rect">
                <a:avLst/>
              </a:prstGeom>
              <a:blipFill>
                <a:blip r:embed="rId2"/>
                <a:stretch>
                  <a:fillRect l="-1125" t="-8197" b="-24590"/>
                </a:stretch>
              </a:blipFill>
            </p:spPr>
            <p:txBody>
              <a:bodyPr/>
              <a:lstStyle/>
              <a:p>
                <a:r>
                  <a:rPr lang="en-US">
                    <a:noFill/>
                  </a:rPr>
                  <a:t> </a:t>
                </a:r>
              </a:p>
            </p:txBody>
          </p:sp>
        </mc:Fallback>
      </mc:AlternateContent>
      <p:sp>
        <p:nvSpPr>
          <p:cNvPr id="8" name="TextBox 7">
            <a:extLst>
              <a:ext uri="{FF2B5EF4-FFF2-40B4-BE49-F238E27FC236}">
                <a16:creationId xmlns:a16="http://schemas.microsoft.com/office/drawing/2014/main" id="{E9A5024D-A30F-44D2-8093-EA6EBD8DBA85}"/>
              </a:ext>
            </a:extLst>
          </p:cNvPr>
          <p:cNvSpPr txBox="1"/>
          <p:nvPr/>
        </p:nvSpPr>
        <p:spPr>
          <a:xfrm>
            <a:off x="685800" y="2195484"/>
            <a:ext cx="7467600" cy="369332"/>
          </a:xfrm>
          <a:prstGeom prst="rect">
            <a:avLst/>
          </a:prstGeom>
          <a:noFill/>
        </p:spPr>
        <p:txBody>
          <a:bodyPr wrap="square" rtlCol="0">
            <a:spAutoFit/>
          </a:bodyPr>
          <a:lstStyle/>
          <a:p>
            <a:r>
              <a:rPr lang="en-US" dirty="0"/>
              <a:t>(b)  Efficiency of an ideal engine operated between same temperatures?</a:t>
            </a:r>
          </a:p>
        </p:txBody>
      </p:sp>
      <p:sp>
        <p:nvSpPr>
          <p:cNvPr id="2" name="TextBox 1">
            <a:extLst>
              <a:ext uri="{FF2B5EF4-FFF2-40B4-BE49-F238E27FC236}">
                <a16:creationId xmlns:a16="http://schemas.microsoft.com/office/drawing/2014/main" id="{615E04BC-2137-4C87-800C-6B378F9B256A}"/>
              </a:ext>
            </a:extLst>
          </p:cNvPr>
          <p:cNvSpPr txBox="1"/>
          <p:nvPr/>
        </p:nvSpPr>
        <p:spPr>
          <a:xfrm>
            <a:off x="353060" y="466371"/>
            <a:ext cx="5313680" cy="1200329"/>
          </a:xfrm>
          <a:prstGeom prst="rect">
            <a:avLst/>
          </a:prstGeom>
          <a:noFill/>
        </p:spPr>
        <p:txBody>
          <a:bodyPr wrap="square" rtlCol="0">
            <a:spAutoFit/>
          </a:bodyPr>
          <a:lstStyle/>
          <a:p>
            <a:r>
              <a:rPr lang="en-US" dirty="0"/>
              <a:t>Recall P 1.34, which concerned an ideal diatomic gas taken around a rectangular cycle on a </a:t>
            </a:r>
            <a:r>
              <a:rPr lang="en-US" i="1" dirty="0"/>
              <a:t>PV</a:t>
            </a:r>
            <a:r>
              <a:rPr lang="en-US" dirty="0"/>
              <a:t> diagram. Suppose now that this system is used as a heat engine to convert heat added into mechanical work.</a:t>
            </a:r>
          </a:p>
        </p:txBody>
      </p:sp>
      <p:grpSp>
        <p:nvGrpSpPr>
          <p:cNvPr id="18" name="Group 17">
            <a:extLst>
              <a:ext uri="{FF2B5EF4-FFF2-40B4-BE49-F238E27FC236}">
                <a16:creationId xmlns:a16="http://schemas.microsoft.com/office/drawing/2014/main" id="{A35662DE-D298-4CD1-8A16-F8DFC610EDE0}"/>
              </a:ext>
            </a:extLst>
          </p:cNvPr>
          <p:cNvGrpSpPr/>
          <p:nvPr/>
        </p:nvGrpSpPr>
        <p:grpSpPr>
          <a:xfrm>
            <a:off x="5527040" y="2659640"/>
            <a:ext cx="3003550" cy="2666444"/>
            <a:chOff x="730250" y="3646488"/>
            <a:chExt cx="3003550" cy="2666444"/>
          </a:xfrm>
        </p:grpSpPr>
        <p:grpSp>
          <p:nvGrpSpPr>
            <p:cNvPr id="19" name="Group 3">
              <a:extLst>
                <a:ext uri="{FF2B5EF4-FFF2-40B4-BE49-F238E27FC236}">
                  <a16:creationId xmlns:a16="http://schemas.microsoft.com/office/drawing/2014/main" id="{C1B71E0E-868E-4B32-9640-9222F35F611B}"/>
                </a:ext>
              </a:extLst>
            </p:cNvPr>
            <p:cNvGrpSpPr>
              <a:grpSpLocks/>
            </p:cNvGrpSpPr>
            <p:nvPr/>
          </p:nvGrpSpPr>
          <p:grpSpPr bwMode="auto">
            <a:xfrm>
              <a:off x="730250" y="3646488"/>
              <a:ext cx="3003550" cy="2311400"/>
              <a:chOff x="336" y="2688"/>
              <a:chExt cx="1892" cy="1456"/>
            </a:xfrm>
          </p:grpSpPr>
          <p:grpSp>
            <p:nvGrpSpPr>
              <p:cNvPr id="22" name="Group 4">
                <a:extLst>
                  <a:ext uri="{FF2B5EF4-FFF2-40B4-BE49-F238E27FC236}">
                    <a16:creationId xmlns:a16="http://schemas.microsoft.com/office/drawing/2014/main" id="{D675AFF1-4C61-4754-8B1C-5F399FCB78B5}"/>
                  </a:ext>
                </a:extLst>
              </p:cNvPr>
              <p:cNvGrpSpPr>
                <a:grpSpLocks/>
              </p:cNvGrpSpPr>
              <p:nvPr/>
            </p:nvGrpSpPr>
            <p:grpSpPr bwMode="auto">
              <a:xfrm>
                <a:off x="336" y="2688"/>
                <a:ext cx="1892" cy="1456"/>
                <a:chOff x="96" y="2807"/>
                <a:chExt cx="1892" cy="1456"/>
              </a:xfrm>
            </p:grpSpPr>
            <p:sp>
              <p:nvSpPr>
                <p:cNvPr id="27" name="Line 5">
                  <a:extLst>
                    <a:ext uri="{FF2B5EF4-FFF2-40B4-BE49-F238E27FC236}">
                      <a16:creationId xmlns:a16="http://schemas.microsoft.com/office/drawing/2014/main" id="{4B211C9B-1EB9-4B8C-83E1-742D4E4D2EDC}"/>
                    </a:ext>
                  </a:extLst>
                </p:cNvPr>
                <p:cNvSpPr>
                  <a:spLocks noChangeShapeType="1"/>
                </p:cNvSpPr>
                <p:nvPr/>
              </p:nvSpPr>
              <p:spPr bwMode="auto">
                <a:xfrm flipV="1">
                  <a:off x="384" y="2880"/>
                  <a:ext cx="0" cy="1152"/>
                </a:xfrm>
                <a:prstGeom prst="line">
                  <a:avLst/>
                </a:prstGeom>
                <a:noFill/>
                <a:ln w="9525">
                  <a:solidFill>
                    <a:schemeClr val="tx1"/>
                  </a:solidFill>
                  <a:round/>
                  <a:headEnd/>
                  <a:tailEnd type="triangle" w="med" len="med"/>
                </a:ln>
              </p:spPr>
              <p:txBody>
                <a:bodyPr/>
                <a:lstStyle/>
                <a:p>
                  <a:endParaRPr lang="en-US">
                    <a:cs typeface="Times New Roman" panose="02020603050405020304" pitchFamily="18" charset="0"/>
                  </a:endParaRPr>
                </a:p>
              </p:txBody>
            </p:sp>
            <p:sp>
              <p:nvSpPr>
                <p:cNvPr id="28" name="Line 6">
                  <a:extLst>
                    <a:ext uri="{FF2B5EF4-FFF2-40B4-BE49-F238E27FC236}">
                      <a16:creationId xmlns:a16="http://schemas.microsoft.com/office/drawing/2014/main" id="{EA9D8D2C-90CE-455E-941A-A332755471B0}"/>
                    </a:ext>
                  </a:extLst>
                </p:cNvPr>
                <p:cNvSpPr>
                  <a:spLocks noChangeShapeType="1"/>
                </p:cNvSpPr>
                <p:nvPr/>
              </p:nvSpPr>
              <p:spPr bwMode="auto">
                <a:xfrm flipV="1">
                  <a:off x="384" y="4032"/>
                  <a:ext cx="1536" cy="0"/>
                </a:xfrm>
                <a:prstGeom prst="line">
                  <a:avLst/>
                </a:prstGeom>
                <a:noFill/>
                <a:ln w="9525">
                  <a:solidFill>
                    <a:schemeClr val="tx1"/>
                  </a:solidFill>
                  <a:round/>
                  <a:headEnd/>
                  <a:tailEnd type="triangle" w="med" len="med"/>
                </a:ln>
              </p:spPr>
              <p:txBody>
                <a:bodyPr/>
                <a:lstStyle/>
                <a:p>
                  <a:endParaRPr lang="en-US">
                    <a:cs typeface="Times New Roman" panose="02020603050405020304" pitchFamily="18" charset="0"/>
                  </a:endParaRPr>
                </a:p>
              </p:txBody>
            </p:sp>
            <p:sp>
              <p:nvSpPr>
                <p:cNvPr id="29" name="Line 7">
                  <a:extLst>
                    <a:ext uri="{FF2B5EF4-FFF2-40B4-BE49-F238E27FC236}">
                      <a16:creationId xmlns:a16="http://schemas.microsoft.com/office/drawing/2014/main" id="{9591BA45-1CC6-490B-8E2D-9CD74B8D9E43}"/>
                    </a:ext>
                  </a:extLst>
                </p:cNvPr>
                <p:cNvSpPr>
                  <a:spLocks noChangeShapeType="1"/>
                </p:cNvSpPr>
                <p:nvPr/>
              </p:nvSpPr>
              <p:spPr bwMode="auto">
                <a:xfrm>
                  <a:off x="864" y="3216"/>
                  <a:ext cx="672" cy="0"/>
                </a:xfrm>
                <a:prstGeom prst="line">
                  <a:avLst/>
                </a:prstGeom>
                <a:noFill/>
                <a:ln w="9525">
                  <a:solidFill>
                    <a:schemeClr val="tx1"/>
                  </a:solidFill>
                  <a:round/>
                  <a:headEnd/>
                  <a:tailEnd/>
                </a:ln>
              </p:spPr>
              <p:txBody>
                <a:bodyPr/>
                <a:lstStyle/>
                <a:p>
                  <a:endParaRPr lang="en-US">
                    <a:cs typeface="Times New Roman" panose="02020603050405020304" pitchFamily="18" charset="0"/>
                  </a:endParaRPr>
                </a:p>
              </p:txBody>
            </p:sp>
            <p:sp>
              <p:nvSpPr>
                <p:cNvPr id="30" name="Line 8">
                  <a:extLst>
                    <a:ext uri="{FF2B5EF4-FFF2-40B4-BE49-F238E27FC236}">
                      <a16:creationId xmlns:a16="http://schemas.microsoft.com/office/drawing/2014/main" id="{467778ED-6973-4E24-A5C7-DC500E57E964}"/>
                    </a:ext>
                  </a:extLst>
                </p:cNvPr>
                <p:cNvSpPr>
                  <a:spLocks noChangeShapeType="1"/>
                </p:cNvSpPr>
                <p:nvPr/>
              </p:nvSpPr>
              <p:spPr bwMode="auto">
                <a:xfrm>
                  <a:off x="864" y="3600"/>
                  <a:ext cx="672" cy="0"/>
                </a:xfrm>
                <a:prstGeom prst="line">
                  <a:avLst/>
                </a:prstGeom>
                <a:noFill/>
                <a:ln w="9525">
                  <a:solidFill>
                    <a:schemeClr val="tx1"/>
                  </a:solidFill>
                  <a:round/>
                  <a:headEnd/>
                  <a:tailEnd/>
                </a:ln>
              </p:spPr>
              <p:txBody>
                <a:bodyPr/>
                <a:lstStyle/>
                <a:p>
                  <a:endParaRPr lang="en-US">
                    <a:cs typeface="Times New Roman" panose="02020603050405020304" pitchFamily="18" charset="0"/>
                  </a:endParaRPr>
                </a:p>
              </p:txBody>
            </p:sp>
            <p:sp>
              <p:nvSpPr>
                <p:cNvPr id="31" name="Line 9">
                  <a:extLst>
                    <a:ext uri="{FF2B5EF4-FFF2-40B4-BE49-F238E27FC236}">
                      <a16:creationId xmlns:a16="http://schemas.microsoft.com/office/drawing/2014/main" id="{8A73710B-1219-40A6-B960-204872B995C6}"/>
                    </a:ext>
                  </a:extLst>
                </p:cNvPr>
                <p:cNvSpPr>
                  <a:spLocks noChangeShapeType="1"/>
                </p:cNvSpPr>
                <p:nvPr/>
              </p:nvSpPr>
              <p:spPr bwMode="auto">
                <a:xfrm>
                  <a:off x="864" y="3216"/>
                  <a:ext cx="0" cy="384"/>
                </a:xfrm>
                <a:prstGeom prst="line">
                  <a:avLst/>
                </a:prstGeom>
                <a:noFill/>
                <a:ln w="9525">
                  <a:solidFill>
                    <a:schemeClr val="tx1"/>
                  </a:solidFill>
                  <a:round/>
                  <a:headEnd/>
                  <a:tailEnd/>
                </a:ln>
              </p:spPr>
              <p:txBody>
                <a:bodyPr/>
                <a:lstStyle/>
                <a:p>
                  <a:endParaRPr lang="en-US">
                    <a:cs typeface="Times New Roman" panose="02020603050405020304" pitchFamily="18" charset="0"/>
                  </a:endParaRPr>
                </a:p>
              </p:txBody>
            </p:sp>
            <p:sp>
              <p:nvSpPr>
                <p:cNvPr id="32" name="Line 10">
                  <a:extLst>
                    <a:ext uri="{FF2B5EF4-FFF2-40B4-BE49-F238E27FC236}">
                      <a16:creationId xmlns:a16="http://schemas.microsoft.com/office/drawing/2014/main" id="{4408EE0B-AE3E-43CB-B0D4-00D0573F69B5}"/>
                    </a:ext>
                  </a:extLst>
                </p:cNvPr>
                <p:cNvSpPr>
                  <a:spLocks noChangeShapeType="1"/>
                </p:cNvSpPr>
                <p:nvPr/>
              </p:nvSpPr>
              <p:spPr bwMode="auto">
                <a:xfrm>
                  <a:off x="1536" y="3216"/>
                  <a:ext cx="0" cy="384"/>
                </a:xfrm>
                <a:prstGeom prst="line">
                  <a:avLst/>
                </a:prstGeom>
                <a:noFill/>
                <a:ln w="9525">
                  <a:solidFill>
                    <a:schemeClr val="tx1"/>
                  </a:solidFill>
                  <a:round/>
                  <a:headEnd/>
                  <a:tailEnd/>
                </a:ln>
              </p:spPr>
              <p:txBody>
                <a:bodyPr/>
                <a:lstStyle/>
                <a:p>
                  <a:endParaRPr lang="en-US">
                    <a:cs typeface="Times New Roman" panose="02020603050405020304" pitchFamily="18" charset="0"/>
                  </a:endParaRPr>
                </a:p>
              </p:txBody>
            </p:sp>
            <p:sp>
              <p:nvSpPr>
                <p:cNvPr id="33" name="Text Box 11">
                  <a:extLst>
                    <a:ext uri="{FF2B5EF4-FFF2-40B4-BE49-F238E27FC236}">
                      <a16:creationId xmlns:a16="http://schemas.microsoft.com/office/drawing/2014/main" id="{7DC75B0D-6B71-42BE-AB4A-B426535617ED}"/>
                    </a:ext>
                  </a:extLst>
                </p:cNvPr>
                <p:cNvSpPr txBox="1">
                  <a:spLocks noChangeArrowheads="1"/>
                </p:cNvSpPr>
                <p:nvPr/>
              </p:nvSpPr>
              <p:spPr bwMode="auto">
                <a:xfrm>
                  <a:off x="182" y="2807"/>
                  <a:ext cx="212" cy="231"/>
                </a:xfrm>
                <a:prstGeom prst="rect">
                  <a:avLst/>
                </a:prstGeom>
                <a:noFill/>
                <a:ln w="9525">
                  <a:noFill/>
                  <a:miter lim="800000"/>
                  <a:headEnd/>
                  <a:tailEnd/>
                </a:ln>
              </p:spPr>
              <p:txBody>
                <a:bodyPr wrap="none">
                  <a:spAutoFit/>
                </a:bodyPr>
                <a:lstStyle/>
                <a:p>
                  <a:r>
                    <a:rPr lang="en-US" b="1" i="1">
                      <a:cs typeface="Times New Roman" panose="02020603050405020304" pitchFamily="18" charset="0"/>
                    </a:rPr>
                    <a:t>P</a:t>
                  </a:r>
                </a:p>
              </p:txBody>
            </p:sp>
            <p:sp>
              <p:nvSpPr>
                <p:cNvPr id="34" name="Text Box 12">
                  <a:extLst>
                    <a:ext uri="{FF2B5EF4-FFF2-40B4-BE49-F238E27FC236}">
                      <a16:creationId xmlns:a16="http://schemas.microsoft.com/office/drawing/2014/main" id="{FEEF2B79-736E-4A3D-90DF-05FA30FF6690}"/>
                    </a:ext>
                  </a:extLst>
                </p:cNvPr>
                <p:cNvSpPr txBox="1">
                  <a:spLocks noChangeArrowheads="1"/>
                </p:cNvSpPr>
                <p:nvPr/>
              </p:nvSpPr>
              <p:spPr bwMode="auto">
                <a:xfrm>
                  <a:off x="1776" y="4032"/>
                  <a:ext cx="212" cy="231"/>
                </a:xfrm>
                <a:prstGeom prst="rect">
                  <a:avLst/>
                </a:prstGeom>
                <a:noFill/>
                <a:ln w="9525">
                  <a:noFill/>
                  <a:miter lim="800000"/>
                  <a:headEnd/>
                  <a:tailEnd/>
                </a:ln>
              </p:spPr>
              <p:txBody>
                <a:bodyPr wrap="none">
                  <a:spAutoFit/>
                </a:bodyPr>
                <a:lstStyle/>
                <a:p>
                  <a:r>
                    <a:rPr lang="en-US" b="1" i="1">
                      <a:cs typeface="Times New Roman" panose="02020603050405020304" pitchFamily="18" charset="0"/>
                    </a:rPr>
                    <a:t>V</a:t>
                  </a:r>
                </a:p>
              </p:txBody>
            </p:sp>
            <p:sp>
              <p:nvSpPr>
                <p:cNvPr id="35" name="Line 13">
                  <a:extLst>
                    <a:ext uri="{FF2B5EF4-FFF2-40B4-BE49-F238E27FC236}">
                      <a16:creationId xmlns:a16="http://schemas.microsoft.com/office/drawing/2014/main" id="{D286A678-43D0-4BAB-A17A-CF6020D31183}"/>
                    </a:ext>
                  </a:extLst>
                </p:cNvPr>
                <p:cNvSpPr>
                  <a:spLocks noChangeShapeType="1"/>
                </p:cNvSpPr>
                <p:nvPr/>
              </p:nvSpPr>
              <p:spPr bwMode="auto">
                <a:xfrm>
                  <a:off x="384" y="3600"/>
                  <a:ext cx="480" cy="0"/>
                </a:xfrm>
                <a:prstGeom prst="line">
                  <a:avLst/>
                </a:prstGeom>
                <a:noFill/>
                <a:ln w="9525">
                  <a:solidFill>
                    <a:schemeClr val="tx1"/>
                  </a:solidFill>
                  <a:prstDash val="dash"/>
                  <a:round/>
                  <a:headEnd/>
                  <a:tailEnd/>
                </a:ln>
              </p:spPr>
              <p:txBody>
                <a:bodyPr/>
                <a:lstStyle/>
                <a:p>
                  <a:endParaRPr lang="en-US">
                    <a:cs typeface="Times New Roman" panose="02020603050405020304" pitchFamily="18" charset="0"/>
                  </a:endParaRPr>
                </a:p>
              </p:txBody>
            </p:sp>
            <p:sp>
              <p:nvSpPr>
                <p:cNvPr id="36" name="Line 14">
                  <a:extLst>
                    <a:ext uri="{FF2B5EF4-FFF2-40B4-BE49-F238E27FC236}">
                      <a16:creationId xmlns:a16="http://schemas.microsoft.com/office/drawing/2014/main" id="{489C63A5-E002-474E-917C-EA4AFC2A5157}"/>
                    </a:ext>
                  </a:extLst>
                </p:cNvPr>
                <p:cNvSpPr>
                  <a:spLocks noChangeShapeType="1"/>
                </p:cNvSpPr>
                <p:nvPr/>
              </p:nvSpPr>
              <p:spPr bwMode="auto">
                <a:xfrm>
                  <a:off x="384" y="3216"/>
                  <a:ext cx="480" cy="0"/>
                </a:xfrm>
                <a:prstGeom prst="line">
                  <a:avLst/>
                </a:prstGeom>
                <a:noFill/>
                <a:ln w="9525">
                  <a:solidFill>
                    <a:schemeClr val="tx1"/>
                  </a:solidFill>
                  <a:prstDash val="dash"/>
                  <a:round/>
                  <a:headEnd/>
                  <a:tailEnd/>
                </a:ln>
              </p:spPr>
              <p:txBody>
                <a:bodyPr/>
                <a:lstStyle/>
                <a:p>
                  <a:endParaRPr lang="en-US">
                    <a:cs typeface="Times New Roman" panose="02020603050405020304" pitchFamily="18" charset="0"/>
                  </a:endParaRPr>
                </a:p>
              </p:txBody>
            </p:sp>
            <p:sp>
              <p:nvSpPr>
                <p:cNvPr id="37" name="Line 15">
                  <a:extLst>
                    <a:ext uri="{FF2B5EF4-FFF2-40B4-BE49-F238E27FC236}">
                      <a16:creationId xmlns:a16="http://schemas.microsoft.com/office/drawing/2014/main" id="{868F15ED-35DD-4905-909F-9CE29973D15F}"/>
                    </a:ext>
                  </a:extLst>
                </p:cNvPr>
                <p:cNvSpPr>
                  <a:spLocks noChangeShapeType="1"/>
                </p:cNvSpPr>
                <p:nvPr/>
              </p:nvSpPr>
              <p:spPr bwMode="auto">
                <a:xfrm>
                  <a:off x="864" y="3600"/>
                  <a:ext cx="0" cy="432"/>
                </a:xfrm>
                <a:prstGeom prst="line">
                  <a:avLst/>
                </a:prstGeom>
                <a:noFill/>
                <a:ln w="9525">
                  <a:solidFill>
                    <a:schemeClr val="tx1"/>
                  </a:solidFill>
                  <a:prstDash val="dash"/>
                  <a:round/>
                  <a:headEnd/>
                  <a:tailEnd/>
                </a:ln>
              </p:spPr>
              <p:txBody>
                <a:bodyPr/>
                <a:lstStyle/>
                <a:p>
                  <a:endParaRPr lang="en-US">
                    <a:cs typeface="Times New Roman" panose="02020603050405020304" pitchFamily="18" charset="0"/>
                  </a:endParaRPr>
                </a:p>
              </p:txBody>
            </p:sp>
            <p:sp>
              <p:nvSpPr>
                <p:cNvPr id="38" name="Line 16">
                  <a:extLst>
                    <a:ext uri="{FF2B5EF4-FFF2-40B4-BE49-F238E27FC236}">
                      <a16:creationId xmlns:a16="http://schemas.microsoft.com/office/drawing/2014/main" id="{0C219895-A8A7-4D9D-9EB6-545DEE7B19B3}"/>
                    </a:ext>
                  </a:extLst>
                </p:cNvPr>
                <p:cNvSpPr>
                  <a:spLocks noChangeShapeType="1"/>
                </p:cNvSpPr>
                <p:nvPr/>
              </p:nvSpPr>
              <p:spPr bwMode="auto">
                <a:xfrm>
                  <a:off x="1536" y="3600"/>
                  <a:ext cx="0" cy="432"/>
                </a:xfrm>
                <a:prstGeom prst="line">
                  <a:avLst/>
                </a:prstGeom>
                <a:noFill/>
                <a:ln w="9525">
                  <a:solidFill>
                    <a:schemeClr val="tx1"/>
                  </a:solidFill>
                  <a:prstDash val="dash"/>
                  <a:round/>
                  <a:headEnd/>
                  <a:tailEnd/>
                </a:ln>
              </p:spPr>
              <p:txBody>
                <a:bodyPr/>
                <a:lstStyle/>
                <a:p>
                  <a:endParaRPr lang="en-US">
                    <a:cs typeface="Times New Roman" panose="02020603050405020304" pitchFamily="18" charset="0"/>
                  </a:endParaRPr>
                </a:p>
              </p:txBody>
            </p:sp>
            <p:sp>
              <p:nvSpPr>
                <p:cNvPr id="39" name="Rectangle 17">
                  <a:extLst>
                    <a:ext uri="{FF2B5EF4-FFF2-40B4-BE49-F238E27FC236}">
                      <a16:creationId xmlns:a16="http://schemas.microsoft.com/office/drawing/2014/main" id="{BEFBA34A-006F-43DE-86D4-0264A0FB3196}"/>
                    </a:ext>
                  </a:extLst>
                </p:cNvPr>
                <p:cNvSpPr>
                  <a:spLocks noChangeArrowheads="1"/>
                </p:cNvSpPr>
                <p:nvPr/>
              </p:nvSpPr>
              <p:spPr bwMode="auto">
                <a:xfrm>
                  <a:off x="96" y="3135"/>
                  <a:ext cx="239" cy="213"/>
                </a:xfrm>
                <a:prstGeom prst="rect">
                  <a:avLst/>
                </a:prstGeom>
                <a:noFill/>
                <a:ln w="9525">
                  <a:noFill/>
                  <a:miter lim="800000"/>
                  <a:headEnd/>
                  <a:tailEnd/>
                </a:ln>
              </p:spPr>
              <p:txBody>
                <a:bodyPr wrap="none">
                  <a:spAutoFit/>
                </a:bodyPr>
                <a:lstStyle/>
                <a:p>
                  <a:r>
                    <a:rPr lang="en-US" sz="1600" b="1" i="1">
                      <a:cs typeface="Times New Roman" panose="02020603050405020304" pitchFamily="18" charset="0"/>
                    </a:rPr>
                    <a:t>P</a:t>
                  </a:r>
                  <a:r>
                    <a:rPr lang="en-US" sz="1600" b="1" i="1" baseline="-25000">
                      <a:cs typeface="Times New Roman" panose="02020603050405020304" pitchFamily="18" charset="0"/>
                    </a:rPr>
                    <a:t>2</a:t>
                  </a:r>
                  <a:endParaRPr lang="en-US" sz="1600" b="1" i="1">
                    <a:cs typeface="Times New Roman" panose="02020603050405020304" pitchFamily="18" charset="0"/>
                  </a:endParaRPr>
                </a:p>
              </p:txBody>
            </p:sp>
            <p:sp>
              <p:nvSpPr>
                <p:cNvPr id="40" name="Rectangle 18">
                  <a:extLst>
                    <a:ext uri="{FF2B5EF4-FFF2-40B4-BE49-F238E27FC236}">
                      <a16:creationId xmlns:a16="http://schemas.microsoft.com/office/drawing/2014/main" id="{53DE2AE5-590C-4590-ADEF-DC91517728E9}"/>
                    </a:ext>
                  </a:extLst>
                </p:cNvPr>
                <p:cNvSpPr>
                  <a:spLocks noChangeArrowheads="1"/>
                </p:cNvSpPr>
                <p:nvPr/>
              </p:nvSpPr>
              <p:spPr bwMode="auto">
                <a:xfrm>
                  <a:off x="96" y="3504"/>
                  <a:ext cx="239" cy="213"/>
                </a:xfrm>
                <a:prstGeom prst="rect">
                  <a:avLst/>
                </a:prstGeom>
                <a:noFill/>
                <a:ln w="9525">
                  <a:noFill/>
                  <a:miter lim="800000"/>
                  <a:headEnd/>
                  <a:tailEnd/>
                </a:ln>
              </p:spPr>
              <p:txBody>
                <a:bodyPr wrap="none">
                  <a:spAutoFit/>
                </a:bodyPr>
                <a:lstStyle/>
                <a:p>
                  <a:r>
                    <a:rPr lang="en-US" sz="1600" b="1" i="1">
                      <a:cs typeface="Times New Roman" panose="02020603050405020304" pitchFamily="18" charset="0"/>
                    </a:rPr>
                    <a:t>P</a:t>
                  </a:r>
                  <a:r>
                    <a:rPr lang="en-US" sz="1600" b="1" i="1" baseline="-25000">
                      <a:cs typeface="Times New Roman" panose="02020603050405020304" pitchFamily="18" charset="0"/>
                    </a:rPr>
                    <a:t>1</a:t>
                  </a:r>
                  <a:endParaRPr lang="en-US" sz="1600" b="1" i="1">
                    <a:cs typeface="Times New Roman" panose="02020603050405020304" pitchFamily="18" charset="0"/>
                  </a:endParaRPr>
                </a:p>
              </p:txBody>
            </p:sp>
            <p:sp>
              <p:nvSpPr>
                <p:cNvPr id="41" name="Rectangle 19">
                  <a:extLst>
                    <a:ext uri="{FF2B5EF4-FFF2-40B4-BE49-F238E27FC236}">
                      <a16:creationId xmlns:a16="http://schemas.microsoft.com/office/drawing/2014/main" id="{57DEB8FF-A773-4C8F-A8B1-585D9E2D5702}"/>
                    </a:ext>
                  </a:extLst>
                </p:cNvPr>
                <p:cNvSpPr>
                  <a:spLocks noChangeArrowheads="1"/>
                </p:cNvSpPr>
                <p:nvPr/>
              </p:nvSpPr>
              <p:spPr bwMode="auto">
                <a:xfrm>
                  <a:off x="720" y="4032"/>
                  <a:ext cx="250" cy="212"/>
                </a:xfrm>
                <a:prstGeom prst="rect">
                  <a:avLst/>
                </a:prstGeom>
                <a:noFill/>
                <a:ln w="9525">
                  <a:noFill/>
                  <a:miter lim="800000"/>
                  <a:headEnd/>
                  <a:tailEnd/>
                </a:ln>
              </p:spPr>
              <p:txBody>
                <a:bodyPr wrap="none">
                  <a:spAutoFit/>
                </a:bodyPr>
                <a:lstStyle/>
                <a:p>
                  <a:r>
                    <a:rPr lang="en-US" sz="1600" b="1" i="1">
                      <a:cs typeface="Times New Roman" panose="02020603050405020304" pitchFamily="18" charset="0"/>
                    </a:rPr>
                    <a:t>V</a:t>
                  </a:r>
                  <a:r>
                    <a:rPr lang="en-US" sz="1600" b="1" i="1" baseline="-25000">
                      <a:cs typeface="Times New Roman" panose="02020603050405020304" pitchFamily="18" charset="0"/>
                    </a:rPr>
                    <a:t>1</a:t>
                  </a:r>
                  <a:endParaRPr lang="en-US" sz="1600" b="1" i="1">
                    <a:cs typeface="Times New Roman" panose="02020603050405020304" pitchFamily="18" charset="0"/>
                  </a:endParaRPr>
                </a:p>
              </p:txBody>
            </p:sp>
            <p:sp>
              <p:nvSpPr>
                <p:cNvPr id="42" name="Rectangle 20">
                  <a:extLst>
                    <a:ext uri="{FF2B5EF4-FFF2-40B4-BE49-F238E27FC236}">
                      <a16:creationId xmlns:a16="http://schemas.microsoft.com/office/drawing/2014/main" id="{20152F78-0BF5-45CC-85EE-55FA44DAE41F}"/>
                    </a:ext>
                  </a:extLst>
                </p:cNvPr>
                <p:cNvSpPr>
                  <a:spLocks noChangeArrowheads="1"/>
                </p:cNvSpPr>
                <p:nvPr/>
              </p:nvSpPr>
              <p:spPr bwMode="auto">
                <a:xfrm>
                  <a:off x="1392" y="4032"/>
                  <a:ext cx="250" cy="212"/>
                </a:xfrm>
                <a:prstGeom prst="rect">
                  <a:avLst/>
                </a:prstGeom>
                <a:noFill/>
                <a:ln w="9525">
                  <a:noFill/>
                  <a:miter lim="800000"/>
                  <a:headEnd/>
                  <a:tailEnd/>
                </a:ln>
              </p:spPr>
              <p:txBody>
                <a:bodyPr wrap="none">
                  <a:spAutoFit/>
                </a:bodyPr>
                <a:lstStyle/>
                <a:p>
                  <a:r>
                    <a:rPr lang="en-US" sz="1600" b="1" i="1">
                      <a:cs typeface="Times New Roman" panose="02020603050405020304" pitchFamily="18" charset="0"/>
                    </a:rPr>
                    <a:t>V</a:t>
                  </a:r>
                  <a:r>
                    <a:rPr lang="en-US" sz="1600" b="1" i="1" baseline="-25000">
                      <a:cs typeface="Times New Roman" panose="02020603050405020304" pitchFamily="18" charset="0"/>
                    </a:rPr>
                    <a:t>2</a:t>
                  </a:r>
                  <a:endParaRPr lang="en-US" sz="1600" b="1" i="1">
                    <a:cs typeface="Times New Roman" panose="02020603050405020304" pitchFamily="18" charset="0"/>
                  </a:endParaRPr>
                </a:p>
              </p:txBody>
            </p:sp>
            <p:sp>
              <p:nvSpPr>
                <p:cNvPr id="43" name="Line 21">
                  <a:extLst>
                    <a:ext uri="{FF2B5EF4-FFF2-40B4-BE49-F238E27FC236}">
                      <a16:creationId xmlns:a16="http://schemas.microsoft.com/office/drawing/2014/main" id="{15D5CD85-CE46-4506-8D8A-93FAE35D21F5}"/>
                    </a:ext>
                  </a:extLst>
                </p:cNvPr>
                <p:cNvSpPr>
                  <a:spLocks noChangeShapeType="1"/>
                </p:cNvSpPr>
                <p:nvPr/>
              </p:nvSpPr>
              <p:spPr bwMode="auto">
                <a:xfrm flipV="1">
                  <a:off x="864" y="3408"/>
                  <a:ext cx="0" cy="192"/>
                </a:xfrm>
                <a:prstGeom prst="line">
                  <a:avLst/>
                </a:prstGeom>
                <a:noFill/>
                <a:ln w="9525">
                  <a:solidFill>
                    <a:schemeClr val="tx1"/>
                  </a:solidFill>
                  <a:round/>
                  <a:headEnd/>
                  <a:tailEnd type="stealth" w="lg" len="lg"/>
                </a:ln>
              </p:spPr>
              <p:txBody>
                <a:bodyPr/>
                <a:lstStyle/>
                <a:p>
                  <a:endParaRPr lang="en-US">
                    <a:cs typeface="Times New Roman" panose="02020603050405020304" pitchFamily="18" charset="0"/>
                  </a:endParaRPr>
                </a:p>
              </p:txBody>
            </p:sp>
            <p:sp>
              <p:nvSpPr>
                <p:cNvPr id="44" name="Line 22">
                  <a:extLst>
                    <a:ext uri="{FF2B5EF4-FFF2-40B4-BE49-F238E27FC236}">
                      <a16:creationId xmlns:a16="http://schemas.microsoft.com/office/drawing/2014/main" id="{E9D0A850-D215-411D-AB79-B849B432EAA3}"/>
                    </a:ext>
                  </a:extLst>
                </p:cNvPr>
                <p:cNvSpPr>
                  <a:spLocks noChangeShapeType="1"/>
                </p:cNvSpPr>
                <p:nvPr/>
              </p:nvSpPr>
              <p:spPr bwMode="auto">
                <a:xfrm>
                  <a:off x="864" y="3216"/>
                  <a:ext cx="432" cy="0"/>
                </a:xfrm>
                <a:prstGeom prst="line">
                  <a:avLst/>
                </a:prstGeom>
                <a:noFill/>
                <a:ln w="9525">
                  <a:solidFill>
                    <a:schemeClr val="tx1"/>
                  </a:solidFill>
                  <a:round/>
                  <a:headEnd/>
                  <a:tailEnd type="stealth" w="lg" len="lg"/>
                </a:ln>
              </p:spPr>
              <p:txBody>
                <a:bodyPr/>
                <a:lstStyle/>
                <a:p>
                  <a:endParaRPr lang="en-US">
                    <a:cs typeface="Times New Roman" panose="02020603050405020304" pitchFamily="18" charset="0"/>
                  </a:endParaRPr>
                </a:p>
              </p:txBody>
            </p:sp>
            <p:sp>
              <p:nvSpPr>
                <p:cNvPr id="45" name="Line 23">
                  <a:extLst>
                    <a:ext uri="{FF2B5EF4-FFF2-40B4-BE49-F238E27FC236}">
                      <a16:creationId xmlns:a16="http://schemas.microsoft.com/office/drawing/2014/main" id="{2B6BBAF3-1EC0-4293-A775-9EF670F4E100}"/>
                    </a:ext>
                  </a:extLst>
                </p:cNvPr>
                <p:cNvSpPr>
                  <a:spLocks noChangeShapeType="1"/>
                </p:cNvSpPr>
                <p:nvPr/>
              </p:nvSpPr>
              <p:spPr bwMode="auto">
                <a:xfrm>
                  <a:off x="1536" y="3216"/>
                  <a:ext cx="0" cy="192"/>
                </a:xfrm>
                <a:prstGeom prst="line">
                  <a:avLst/>
                </a:prstGeom>
                <a:noFill/>
                <a:ln w="9525">
                  <a:solidFill>
                    <a:schemeClr val="tx1"/>
                  </a:solidFill>
                  <a:round/>
                  <a:headEnd/>
                  <a:tailEnd type="stealth" w="lg" len="lg"/>
                </a:ln>
              </p:spPr>
              <p:txBody>
                <a:bodyPr/>
                <a:lstStyle/>
                <a:p>
                  <a:endParaRPr lang="en-US">
                    <a:cs typeface="Times New Roman" panose="02020603050405020304" pitchFamily="18" charset="0"/>
                  </a:endParaRPr>
                </a:p>
              </p:txBody>
            </p:sp>
            <p:sp>
              <p:nvSpPr>
                <p:cNvPr id="46" name="Line 24">
                  <a:extLst>
                    <a:ext uri="{FF2B5EF4-FFF2-40B4-BE49-F238E27FC236}">
                      <a16:creationId xmlns:a16="http://schemas.microsoft.com/office/drawing/2014/main" id="{15E8E962-BE38-40AA-86DC-1AC61154C4DE}"/>
                    </a:ext>
                  </a:extLst>
                </p:cNvPr>
                <p:cNvSpPr>
                  <a:spLocks noChangeShapeType="1"/>
                </p:cNvSpPr>
                <p:nvPr/>
              </p:nvSpPr>
              <p:spPr bwMode="auto">
                <a:xfrm flipH="1">
                  <a:off x="1248" y="3600"/>
                  <a:ext cx="288" cy="0"/>
                </a:xfrm>
                <a:prstGeom prst="line">
                  <a:avLst/>
                </a:prstGeom>
                <a:noFill/>
                <a:ln w="9525">
                  <a:solidFill>
                    <a:schemeClr val="tx1"/>
                  </a:solidFill>
                  <a:round/>
                  <a:headEnd/>
                  <a:tailEnd type="stealth" w="lg" len="lg"/>
                </a:ln>
              </p:spPr>
              <p:txBody>
                <a:bodyPr/>
                <a:lstStyle/>
                <a:p>
                  <a:endParaRPr lang="en-US">
                    <a:cs typeface="Times New Roman" panose="02020603050405020304" pitchFamily="18" charset="0"/>
                  </a:endParaRPr>
                </a:p>
              </p:txBody>
            </p:sp>
          </p:grpSp>
          <p:sp>
            <p:nvSpPr>
              <p:cNvPr id="23" name="Text Box 25">
                <a:extLst>
                  <a:ext uri="{FF2B5EF4-FFF2-40B4-BE49-F238E27FC236}">
                    <a16:creationId xmlns:a16="http://schemas.microsoft.com/office/drawing/2014/main" id="{57239584-6616-415A-8B26-7A695FAD507C}"/>
                  </a:ext>
                </a:extLst>
              </p:cNvPr>
              <p:cNvSpPr txBox="1">
                <a:spLocks noChangeArrowheads="1"/>
              </p:cNvSpPr>
              <p:nvPr/>
            </p:nvSpPr>
            <p:spPr bwMode="auto">
              <a:xfrm>
                <a:off x="916" y="3223"/>
                <a:ext cx="197" cy="192"/>
              </a:xfrm>
              <a:prstGeom prst="rect">
                <a:avLst/>
              </a:prstGeom>
              <a:noFill/>
              <a:ln w="9525">
                <a:noFill/>
                <a:miter lim="800000"/>
                <a:headEnd/>
                <a:tailEnd/>
              </a:ln>
            </p:spPr>
            <p:txBody>
              <a:bodyPr wrap="none">
                <a:spAutoFit/>
              </a:bodyPr>
              <a:lstStyle/>
              <a:p>
                <a:r>
                  <a:rPr lang="en-US" sz="1400" b="1" dirty="0">
                    <a:cs typeface="Times New Roman" panose="02020603050405020304" pitchFamily="18" charset="0"/>
                  </a:rPr>
                  <a:t>A</a:t>
                </a:r>
              </a:p>
            </p:txBody>
          </p:sp>
          <p:sp>
            <p:nvSpPr>
              <p:cNvPr id="24" name="Text Box 26">
                <a:extLst>
                  <a:ext uri="{FF2B5EF4-FFF2-40B4-BE49-F238E27FC236}">
                    <a16:creationId xmlns:a16="http://schemas.microsoft.com/office/drawing/2014/main" id="{649A7950-9219-4179-9267-3E8791816C67}"/>
                  </a:ext>
                </a:extLst>
              </p:cNvPr>
              <p:cNvSpPr txBox="1">
                <a:spLocks noChangeArrowheads="1"/>
              </p:cNvSpPr>
              <p:nvPr/>
            </p:nvSpPr>
            <p:spPr bwMode="auto">
              <a:xfrm>
                <a:off x="1295" y="2875"/>
                <a:ext cx="197" cy="192"/>
              </a:xfrm>
              <a:prstGeom prst="rect">
                <a:avLst/>
              </a:prstGeom>
              <a:noFill/>
              <a:ln w="9525">
                <a:noFill/>
                <a:miter lim="800000"/>
                <a:headEnd/>
                <a:tailEnd/>
              </a:ln>
            </p:spPr>
            <p:txBody>
              <a:bodyPr wrap="none">
                <a:spAutoFit/>
              </a:bodyPr>
              <a:lstStyle/>
              <a:p>
                <a:r>
                  <a:rPr lang="en-US" sz="1400" b="1" dirty="0">
                    <a:cs typeface="Times New Roman" panose="02020603050405020304" pitchFamily="18" charset="0"/>
                  </a:rPr>
                  <a:t>B</a:t>
                </a:r>
              </a:p>
            </p:txBody>
          </p:sp>
          <p:sp>
            <p:nvSpPr>
              <p:cNvPr id="25" name="Text Box 27">
                <a:extLst>
                  <a:ext uri="{FF2B5EF4-FFF2-40B4-BE49-F238E27FC236}">
                    <a16:creationId xmlns:a16="http://schemas.microsoft.com/office/drawing/2014/main" id="{E62FD0B6-2A20-4FFA-8444-4114E43D55C7}"/>
                  </a:ext>
                </a:extLst>
              </p:cNvPr>
              <p:cNvSpPr txBox="1">
                <a:spLocks noChangeArrowheads="1"/>
              </p:cNvSpPr>
              <p:nvPr/>
            </p:nvSpPr>
            <p:spPr bwMode="auto">
              <a:xfrm>
                <a:off x="1777" y="3217"/>
                <a:ext cx="197" cy="192"/>
              </a:xfrm>
              <a:prstGeom prst="rect">
                <a:avLst/>
              </a:prstGeom>
              <a:noFill/>
              <a:ln w="9525">
                <a:noFill/>
                <a:miter lim="800000"/>
                <a:headEnd/>
                <a:tailEnd/>
              </a:ln>
            </p:spPr>
            <p:txBody>
              <a:bodyPr wrap="none">
                <a:spAutoFit/>
              </a:bodyPr>
              <a:lstStyle/>
              <a:p>
                <a:r>
                  <a:rPr lang="en-US" sz="1400" b="1">
                    <a:cs typeface="Times New Roman" panose="02020603050405020304" pitchFamily="18" charset="0"/>
                  </a:rPr>
                  <a:t>C</a:t>
                </a:r>
              </a:p>
            </p:txBody>
          </p:sp>
          <p:sp>
            <p:nvSpPr>
              <p:cNvPr id="26" name="Text Box 28">
                <a:extLst>
                  <a:ext uri="{FF2B5EF4-FFF2-40B4-BE49-F238E27FC236}">
                    <a16:creationId xmlns:a16="http://schemas.microsoft.com/office/drawing/2014/main" id="{FCE72311-479F-4437-97BE-8B358392E56F}"/>
                  </a:ext>
                </a:extLst>
              </p:cNvPr>
              <p:cNvSpPr txBox="1">
                <a:spLocks noChangeArrowheads="1"/>
              </p:cNvSpPr>
              <p:nvPr/>
            </p:nvSpPr>
            <p:spPr bwMode="auto">
              <a:xfrm>
                <a:off x="1333" y="3487"/>
                <a:ext cx="197" cy="192"/>
              </a:xfrm>
              <a:prstGeom prst="rect">
                <a:avLst/>
              </a:prstGeom>
              <a:noFill/>
              <a:ln w="9525">
                <a:noFill/>
                <a:miter lim="800000"/>
                <a:headEnd/>
                <a:tailEnd/>
              </a:ln>
            </p:spPr>
            <p:txBody>
              <a:bodyPr wrap="none">
                <a:spAutoFit/>
              </a:bodyPr>
              <a:lstStyle/>
              <a:p>
                <a:r>
                  <a:rPr lang="en-US" sz="1400" b="1" dirty="0">
                    <a:cs typeface="Times New Roman" panose="02020603050405020304" pitchFamily="18" charset="0"/>
                  </a:rPr>
                  <a:t>D</a:t>
                </a:r>
              </a:p>
            </p:txBody>
          </p:sp>
        </p:grpSp>
        <p:sp>
          <p:nvSpPr>
            <p:cNvPr id="20" name="Rectangle 29" descr="Wide upward diagonal">
              <a:extLst>
                <a:ext uri="{FF2B5EF4-FFF2-40B4-BE49-F238E27FC236}">
                  <a16:creationId xmlns:a16="http://schemas.microsoft.com/office/drawing/2014/main" id="{D453A82D-7EFF-49BD-86EF-AE90E7C45A7E}"/>
                </a:ext>
              </a:extLst>
            </p:cNvPr>
            <p:cNvSpPr>
              <a:spLocks noChangeArrowheads="1"/>
            </p:cNvSpPr>
            <p:nvPr/>
          </p:nvSpPr>
          <p:spPr bwMode="auto">
            <a:xfrm>
              <a:off x="1987550" y="4324350"/>
              <a:ext cx="990600" cy="566738"/>
            </a:xfrm>
            <a:prstGeom prst="rect">
              <a:avLst/>
            </a:prstGeom>
            <a:pattFill prst="wdUpDiag">
              <a:fgClr>
                <a:schemeClr val="folHlink"/>
              </a:fgClr>
              <a:bgClr>
                <a:srgbClr val="FFFFFF"/>
              </a:bgClr>
            </a:pattFill>
            <a:ln w="9525">
              <a:noFill/>
              <a:miter lim="800000"/>
              <a:headEnd/>
              <a:tailEnd/>
            </a:ln>
          </p:spPr>
          <p:txBody>
            <a:bodyPr wrap="none" anchor="ctr"/>
            <a:lstStyle/>
            <a:p>
              <a:endParaRPr lang="en-US" sz="2400">
                <a:cs typeface="Times New Roman" panose="02020603050405020304" pitchFamily="18" charset="0"/>
              </a:endParaRPr>
            </a:p>
          </p:txBody>
        </p:sp>
        <p:sp>
          <p:nvSpPr>
            <p:cNvPr id="21" name="Rectangle 37">
              <a:extLst>
                <a:ext uri="{FF2B5EF4-FFF2-40B4-BE49-F238E27FC236}">
                  <a16:creationId xmlns:a16="http://schemas.microsoft.com/office/drawing/2014/main" id="{AB8F7AC5-6E50-40B0-96B0-ECEF62F8430B}"/>
                </a:ext>
              </a:extLst>
            </p:cNvPr>
            <p:cNvSpPr>
              <a:spLocks noChangeArrowheads="1"/>
            </p:cNvSpPr>
            <p:nvPr/>
          </p:nvSpPr>
          <p:spPr bwMode="auto">
            <a:xfrm>
              <a:off x="1066800" y="5943600"/>
              <a:ext cx="1347485" cy="369332"/>
            </a:xfrm>
            <a:prstGeom prst="rect">
              <a:avLst/>
            </a:prstGeom>
            <a:noFill/>
            <a:ln w="9525">
              <a:noFill/>
              <a:miter lim="800000"/>
              <a:headEnd/>
              <a:tailEnd/>
            </a:ln>
          </p:spPr>
          <p:txBody>
            <a:bodyPr wrap="none">
              <a:spAutoFit/>
            </a:bodyPr>
            <a:lstStyle/>
            <a:p>
              <a:r>
                <a:rPr lang="en-US" b="1" i="1">
                  <a:cs typeface="Times New Roman" panose="02020603050405020304" pitchFamily="18" charset="0"/>
                </a:rPr>
                <a:t>PV </a:t>
              </a:r>
              <a:r>
                <a:rPr lang="en-US">
                  <a:cs typeface="Times New Roman" panose="02020603050405020304" pitchFamily="18" charset="0"/>
                </a:rPr>
                <a:t> diagram</a:t>
              </a:r>
            </a:p>
          </p:txBody>
        </p:sp>
      </p:grpSp>
      <p:sp>
        <p:nvSpPr>
          <p:cNvPr id="7" name="TextBox 6">
            <a:extLst>
              <a:ext uri="{FF2B5EF4-FFF2-40B4-BE49-F238E27FC236}">
                <a16:creationId xmlns:a16="http://schemas.microsoft.com/office/drawing/2014/main" id="{9CED1A4D-CB6B-464F-9A93-B2766239CE9B}"/>
              </a:ext>
            </a:extLst>
          </p:cNvPr>
          <p:cNvSpPr txBox="1"/>
          <p:nvPr/>
        </p:nvSpPr>
        <p:spPr>
          <a:xfrm>
            <a:off x="6797675" y="5626407"/>
            <a:ext cx="1279525" cy="369332"/>
          </a:xfrm>
          <a:prstGeom prst="rect">
            <a:avLst/>
          </a:prstGeom>
          <a:noFill/>
        </p:spPr>
        <p:txBody>
          <a:bodyPr wrap="square" rtlCol="0">
            <a:spAutoFit/>
          </a:bodyPr>
          <a:lstStyle/>
          <a:p>
            <a:r>
              <a:rPr lang="en-US" dirty="0"/>
              <a:t>Fig 1.10 b</a:t>
            </a:r>
          </a:p>
        </p:txBody>
      </p:sp>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1396BA9B-4484-466B-ACCD-A8369CF6EC87}"/>
                  </a:ext>
                </a:extLst>
              </p:cNvPr>
              <p:cNvSpPr txBox="1"/>
              <p:nvPr/>
            </p:nvSpPr>
            <p:spPr>
              <a:xfrm>
                <a:off x="990600" y="2520087"/>
                <a:ext cx="983451" cy="65620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𝑒</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𝑊</m:t>
                          </m:r>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h</m:t>
                              </m:r>
                            </m:sub>
                          </m:sSub>
                        </m:den>
                      </m:f>
                    </m:oMath>
                  </m:oMathPara>
                </a14:m>
                <a:endParaRPr lang="en-US" dirty="0"/>
              </a:p>
            </p:txBody>
          </p:sp>
        </mc:Choice>
        <mc:Fallback xmlns="">
          <p:sp>
            <p:nvSpPr>
              <p:cNvPr id="47" name="TextBox 46">
                <a:extLst>
                  <a:ext uri="{FF2B5EF4-FFF2-40B4-BE49-F238E27FC236}">
                    <a16:creationId xmlns:a16="http://schemas.microsoft.com/office/drawing/2014/main" id="{1396BA9B-4484-466B-ACCD-A8369CF6EC87}"/>
                  </a:ext>
                </a:extLst>
              </p:cNvPr>
              <p:cNvSpPr txBox="1">
                <a:spLocks noRot="1" noChangeAspect="1" noMove="1" noResize="1" noEditPoints="1" noAdjustHandles="1" noChangeArrowheads="1" noChangeShapeType="1" noTextEdit="1"/>
              </p:cNvSpPr>
              <p:nvPr/>
            </p:nvSpPr>
            <p:spPr>
              <a:xfrm>
                <a:off x="990600" y="2520087"/>
                <a:ext cx="983451" cy="656205"/>
              </a:xfrm>
              <a:prstGeom prst="rect">
                <a:avLst/>
              </a:prstGeom>
              <a:blipFill>
                <a:blip r:embed="rId3"/>
                <a:stretch>
                  <a:fillRect/>
                </a:stretch>
              </a:blipFill>
            </p:spPr>
            <p:txBody>
              <a:bodyPr/>
              <a:lstStyle/>
              <a:p>
                <a:r>
                  <a:rPr lang="en-US">
                    <a:noFill/>
                  </a:rPr>
                  <a:t> </a:t>
                </a:r>
              </a:p>
            </p:txBody>
          </p:sp>
        </mc:Fallback>
      </mc:AlternateContent>
      <p:sp>
        <p:nvSpPr>
          <p:cNvPr id="48" name="TextBox 47">
            <a:extLst>
              <a:ext uri="{FF2B5EF4-FFF2-40B4-BE49-F238E27FC236}">
                <a16:creationId xmlns:a16="http://schemas.microsoft.com/office/drawing/2014/main" id="{092FC312-4085-4641-A83A-4A02E5FC24B3}"/>
              </a:ext>
            </a:extLst>
          </p:cNvPr>
          <p:cNvSpPr txBox="1"/>
          <p:nvPr/>
        </p:nvSpPr>
        <p:spPr>
          <a:xfrm>
            <a:off x="649619" y="3176292"/>
            <a:ext cx="983451" cy="369332"/>
          </a:xfrm>
          <a:prstGeom prst="rect">
            <a:avLst/>
          </a:prstGeom>
          <a:noFill/>
        </p:spPr>
        <p:txBody>
          <a:bodyPr wrap="square" rtlCol="0">
            <a:spAutoFit/>
          </a:bodyPr>
          <a:lstStyle/>
          <a:p>
            <a:r>
              <a:rPr lang="en-US" dirty="0"/>
              <a:t>Net </a:t>
            </a:r>
            <a:r>
              <a:rPr lang="en-US" i="1" dirty="0"/>
              <a:t>W</a:t>
            </a:r>
          </a:p>
        </p:txBody>
      </p:sp>
      <p:sp>
        <p:nvSpPr>
          <p:cNvPr id="49" name="TextBox 48">
            <a:extLst>
              <a:ext uri="{FF2B5EF4-FFF2-40B4-BE49-F238E27FC236}">
                <a16:creationId xmlns:a16="http://schemas.microsoft.com/office/drawing/2014/main" id="{55E12488-81DF-41E1-BAB7-93593849FA62}"/>
              </a:ext>
            </a:extLst>
          </p:cNvPr>
          <p:cNvSpPr txBox="1"/>
          <p:nvPr/>
        </p:nvSpPr>
        <p:spPr>
          <a:xfrm>
            <a:off x="527054" y="3654423"/>
            <a:ext cx="3657598" cy="369332"/>
          </a:xfrm>
          <a:prstGeom prst="rect">
            <a:avLst/>
          </a:prstGeom>
          <a:noFill/>
        </p:spPr>
        <p:txBody>
          <a:bodyPr wrap="square" rtlCol="0">
            <a:spAutoFit/>
          </a:bodyPr>
          <a:lstStyle/>
          <a:p>
            <a:r>
              <a:rPr lang="en-US" dirty="0"/>
              <a:t>Heat is absorbed during path A and B</a:t>
            </a:r>
          </a:p>
        </p:txBody>
      </p:sp>
      <mc:AlternateContent xmlns:mc="http://schemas.openxmlformats.org/markup-compatibility/2006" xmlns:a14="http://schemas.microsoft.com/office/drawing/2010/main">
        <mc:Choice Requires="a14">
          <p:sp>
            <p:nvSpPr>
              <p:cNvPr id="50" name="TextBox 49">
                <a:extLst>
                  <a:ext uri="{FF2B5EF4-FFF2-40B4-BE49-F238E27FC236}">
                    <a16:creationId xmlns:a16="http://schemas.microsoft.com/office/drawing/2014/main" id="{2DB6E95F-26C1-4779-BBF8-75A79C39F9B2}"/>
                  </a:ext>
                </a:extLst>
              </p:cNvPr>
              <p:cNvSpPr txBox="1"/>
              <p:nvPr/>
            </p:nvSpPr>
            <p:spPr>
              <a:xfrm>
                <a:off x="685800" y="3955657"/>
                <a:ext cx="2133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h</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𝐵</m:t>
                          </m:r>
                        </m:sub>
                      </m:sSub>
                    </m:oMath>
                  </m:oMathPara>
                </a14:m>
                <a:endParaRPr lang="en-US" dirty="0"/>
              </a:p>
            </p:txBody>
          </p:sp>
        </mc:Choice>
        <mc:Fallback xmlns="">
          <p:sp>
            <p:nvSpPr>
              <p:cNvPr id="50" name="TextBox 49">
                <a:extLst>
                  <a:ext uri="{FF2B5EF4-FFF2-40B4-BE49-F238E27FC236}">
                    <a16:creationId xmlns:a16="http://schemas.microsoft.com/office/drawing/2014/main" id="{2DB6E95F-26C1-4779-BBF8-75A79C39F9B2}"/>
                  </a:ext>
                </a:extLst>
              </p:cNvPr>
              <p:cNvSpPr txBox="1">
                <a:spLocks noRot="1" noChangeAspect="1" noMove="1" noResize="1" noEditPoints="1" noAdjustHandles="1" noChangeArrowheads="1" noChangeShapeType="1" noTextEdit="1"/>
              </p:cNvSpPr>
              <p:nvPr/>
            </p:nvSpPr>
            <p:spPr>
              <a:xfrm>
                <a:off x="685800" y="3955657"/>
                <a:ext cx="2133600" cy="369332"/>
              </a:xfrm>
              <a:prstGeom prst="rect">
                <a:avLst/>
              </a:prstGeom>
              <a:blipFill>
                <a:blip r:embed="rId4"/>
                <a:stretch>
                  <a:fillRect b="-1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ECE6C126-821C-4AB8-9FAF-AFBEFF9558E5}"/>
                  </a:ext>
                </a:extLst>
              </p:cNvPr>
              <p:cNvSpPr txBox="1"/>
              <p:nvPr/>
            </p:nvSpPr>
            <p:spPr>
              <a:xfrm>
                <a:off x="1710857" y="3265691"/>
                <a:ext cx="687382" cy="369332"/>
              </a:xfrm>
              <a:prstGeom prst="rect">
                <a:avLst/>
              </a:prstGeom>
              <a:noFill/>
              <a:ln w="12700">
                <a:solidFill>
                  <a:srgbClr val="FF0000"/>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1</m:t>
                          </m:r>
                        </m:sub>
                      </m:sSub>
                    </m:oMath>
                  </m:oMathPara>
                </a14:m>
                <a:endParaRPr lang="en-US" dirty="0"/>
              </a:p>
            </p:txBody>
          </p:sp>
        </mc:Choice>
        <mc:Fallback xmlns="">
          <p:sp>
            <p:nvSpPr>
              <p:cNvPr id="51" name="TextBox 50">
                <a:extLst>
                  <a:ext uri="{FF2B5EF4-FFF2-40B4-BE49-F238E27FC236}">
                    <a16:creationId xmlns:a16="http://schemas.microsoft.com/office/drawing/2014/main" id="{ECE6C126-821C-4AB8-9FAF-AFBEFF9558E5}"/>
                  </a:ext>
                </a:extLst>
              </p:cNvPr>
              <p:cNvSpPr txBox="1">
                <a:spLocks noRot="1" noChangeAspect="1" noMove="1" noResize="1" noEditPoints="1" noAdjustHandles="1" noChangeArrowheads="1" noChangeShapeType="1" noTextEdit="1"/>
              </p:cNvSpPr>
              <p:nvPr/>
            </p:nvSpPr>
            <p:spPr>
              <a:xfrm>
                <a:off x="1710857" y="3265691"/>
                <a:ext cx="687382" cy="369332"/>
              </a:xfrm>
              <a:prstGeom prst="rect">
                <a:avLst/>
              </a:prstGeom>
              <a:blipFill>
                <a:blip r:embed="rId5"/>
                <a:stretch>
                  <a:fillRect r="-1754"/>
                </a:stretch>
              </a:blipFill>
              <a:ln w="12700">
                <a:solidFill>
                  <a:srgbClr val="FF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3C6F187F-0A1B-4AAF-9E84-B2B08A96AF5B}"/>
                  </a:ext>
                </a:extLst>
              </p:cNvPr>
              <p:cNvSpPr txBox="1"/>
              <p:nvPr/>
            </p:nvSpPr>
            <p:spPr>
              <a:xfrm>
                <a:off x="756344" y="5131638"/>
                <a:ext cx="1558609" cy="61709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𝐴</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𝑓</m:t>
                          </m:r>
                        </m:num>
                        <m:den>
                          <m:r>
                            <a:rPr lang="en-US" b="0" i="1" smtClean="0">
                              <a:latin typeface="Cambria Math" panose="02040503050406030204" pitchFamily="18" charset="0"/>
                            </a:rPr>
                            <m:t>2</m:t>
                          </m:r>
                        </m:den>
                      </m:f>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1</m:t>
                          </m:r>
                        </m:sub>
                      </m:sSub>
                    </m:oMath>
                  </m:oMathPara>
                </a14:m>
                <a:endParaRPr lang="en-US" dirty="0"/>
              </a:p>
            </p:txBody>
          </p:sp>
        </mc:Choice>
        <mc:Fallback xmlns="">
          <p:sp>
            <p:nvSpPr>
              <p:cNvPr id="52" name="TextBox 51">
                <a:extLst>
                  <a:ext uri="{FF2B5EF4-FFF2-40B4-BE49-F238E27FC236}">
                    <a16:creationId xmlns:a16="http://schemas.microsoft.com/office/drawing/2014/main" id="{3C6F187F-0A1B-4AAF-9E84-B2B08A96AF5B}"/>
                  </a:ext>
                </a:extLst>
              </p:cNvPr>
              <p:cNvSpPr txBox="1">
                <a:spLocks noRot="1" noChangeAspect="1" noMove="1" noResize="1" noEditPoints="1" noAdjustHandles="1" noChangeArrowheads="1" noChangeShapeType="1" noTextEdit="1"/>
              </p:cNvSpPr>
              <p:nvPr/>
            </p:nvSpPr>
            <p:spPr>
              <a:xfrm>
                <a:off x="756344" y="5131638"/>
                <a:ext cx="1558609" cy="617092"/>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3" name="TextBox 52">
                <a:extLst>
                  <a:ext uri="{FF2B5EF4-FFF2-40B4-BE49-F238E27FC236}">
                    <a16:creationId xmlns:a16="http://schemas.microsoft.com/office/drawing/2014/main" id="{475CA052-4746-4CC2-AF4F-6148EE7C8CCB}"/>
                  </a:ext>
                </a:extLst>
              </p:cNvPr>
              <p:cNvSpPr txBox="1"/>
              <p:nvPr/>
            </p:nvSpPr>
            <p:spPr>
              <a:xfrm>
                <a:off x="495300" y="5782039"/>
                <a:ext cx="2514600" cy="71468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𝐵</m:t>
                          </m:r>
                        </m:sub>
                      </m:sSub>
                      <m:r>
                        <a:rPr lang="en-US" b="0" i="1" smtClean="0">
                          <a:latin typeface="Cambria Math" panose="02040503050406030204" pitchFamily="18" charset="0"/>
                        </a:rPr>
                        <m:t>=</m:t>
                      </m:r>
                      <m:d>
                        <m:dPr>
                          <m:ctrlPr>
                            <a:rPr lang="en-US" b="0" i="1" smtClean="0">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𝑓</m:t>
                              </m:r>
                              <m:r>
                                <a:rPr lang="en-US" i="1">
                                  <a:latin typeface="Cambria Math" panose="02040503050406030204" pitchFamily="18" charset="0"/>
                                </a:rPr>
                                <m:t>+2</m:t>
                              </m:r>
                            </m:num>
                            <m:den>
                              <m:r>
                                <a:rPr lang="en-US" i="1">
                                  <a:latin typeface="Cambria Math" panose="02040503050406030204" pitchFamily="18" charset="0"/>
                                </a:rPr>
                                <m:t>𝑓</m:t>
                              </m:r>
                            </m:den>
                          </m:f>
                        </m:e>
                      </m:d>
                      <m:sSub>
                        <m:sSubPr>
                          <m:ctrlPr>
                            <a:rPr lang="en-US" b="0" i="1" smtClean="0">
                              <a:latin typeface="Cambria Math" panose="02040503050406030204" pitchFamily="18" charset="0"/>
                            </a:rPr>
                          </m:ctrlPr>
                        </m:sSubPr>
                        <m:e>
                          <m:r>
                            <a:rPr lang="en-US" b="0" i="1" smtClean="0">
                              <a:latin typeface="Cambria Math" panose="02040503050406030204" pitchFamily="18" charset="0"/>
                            </a:rPr>
                            <m:t>(4</m:t>
                          </m:r>
                          <m:r>
                            <a:rPr lang="en-US" b="0" i="1" smtClean="0">
                              <a:latin typeface="Cambria Math" panose="02040503050406030204" pitchFamily="18" charset="0"/>
                            </a:rPr>
                            <m:t>𝑃</m:t>
                          </m:r>
                        </m:e>
                        <m:sub>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1</m:t>
                          </m:r>
                        </m:sub>
                      </m:sSub>
                      <m:r>
                        <a:rPr lang="en-US" b="0" i="1" smtClean="0">
                          <a:latin typeface="Cambria Math" panose="02040503050406030204" pitchFamily="18" charset="0"/>
                        </a:rPr>
                        <m:t>)</m:t>
                      </m:r>
                    </m:oMath>
                  </m:oMathPara>
                </a14:m>
                <a:endParaRPr lang="en-US" dirty="0"/>
              </a:p>
            </p:txBody>
          </p:sp>
        </mc:Choice>
        <mc:Fallback xmlns="">
          <p:sp>
            <p:nvSpPr>
              <p:cNvPr id="53" name="TextBox 52">
                <a:extLst>
                  <a:ext uri="{FF2B5EF4-FFF2-40B4-BE49-F238E27FC236}">
                    <a16:creationId xmlns:a16="http://schemas.microsoft.com/office/drawing/2014/main" id="{475CA052-4746-4CC2-AF4F-6148EE7C8CCB}"/>
                  </a:ext>
                </a:extLst>
              </p:cNvPr>
              <p:cNvSpPr txBox="1">
                <a:spLocks noRot="1" noChangeAspect="1" noMove="1" noResize="1" noEditPoints="1" noAdjustHandles="1" noChangeArrowheads="1" noChangeShapeType="1" noTextEdit="1"/>
              </p:cNvSpPr>
              <p:nvPr/>
            </p:nvSpPr>
            <p:spPr>
              <a:xfrm>
                <a:off x="495300" y="5782039"/>
                <a:ext cx="2514600" cy="714683"/>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84830E40-8281-49B3-B6C3-126DC5664E21}"/>
                  </a:ext>
                </a:extLst>
              </p:cNvPr>
              <p:cNvSpPr txBox="1"/>
              <p:nvPr/>
            </p:nvSpPr>
            <p:spPr>
              <a:xfrm>
                <a:off x="3125470" y="5821987"/>
                <a:ext cx="1828800" cy="6347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h</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33</m:t>
                          </m:r>
                        </m:num>
                        <m:den>
                          <m:r>
                            <a:rPr lang="en-US" b="0" i="1" smtClean="0">
                              <a:latin typeface="Cambria Math" panose="02040503050406030204" pitchFamily="18" charset="0"/>
                            </a:rPr>
                            <m:t>2</m:t>
                          </m:r>
                        </m:den>
                      </m:f>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1</m:t>
                          </m:r>
                        </m:sub>
                      </m:sSub>
                    </m:oMath>
                  </m:oMathPara>
                </a14:m>
                <a:endParaRPr lang="en-US" dirty="0"/>
              </a:p>
            </p:txBody>
          </p:sp>
        </mc:Choice>
        <mc:Fallback xmlns="">
          <p:sp>
            <p:nvSpPr>
              <p:cNvPr id="54" name="TextBox 53">
                <a:extLst>
                  <a:ext uri="{FF2B5EF4-FFF2-40B4-BE49-F238E27FC236}">
                    <a16:creationId xmlns:a16="http://schemas.microsoft.com/office/drawing/2014/main" id="{84830E40-8281-49B3-B6C3-126DC5664E21}"/>
                  </a:ext>
                </a:extLst>
              </p:cNvPr>
              <p:cNvSpPr txBox="1">
                <a:spLocks noRot="1" noChangeAspect="1" noMove="1" noResize="1" noEditPoints="1" noAdjustHandles="1" noChangeArrowheads="1" noChangeShapeType="1" noTextEdit="1"/>
              </p:cNvSpPr>
              <p:nvPr/>
            </p:nvSpPr>
            <p:spPr>
              <a:xfrm>
                <a:off x="3125470" y="5821987"/>
                <a:ext cx="1828800" cy="634789"/>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5188E884-C301-4935-86A1-EC2F7EA83237}"/>
                  </a:ext>
                </a:extLst>
              </p:cNvPr>
              <p:cNvSpPr txBox="1"/>
              <p:nvPr/>
            </p:nvSpPr>
            <p:spPr>
              <a:xfrm>
                <a:off x="5177630" y="5961351"/>
                <a:ext cx="1141890" cy="369332"/>
              </a:xfrm>
              <a:prstGeom prst="rect">
                <a:avLst/>
              </a:prstGeom>
              <a:noFill/>
              <a:ln w="12700">
                <a:solidFill>
                  <a:srgbClr val="FF0000"/>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𝑒</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12%</m:t>
                      </m:r>
                    </m:oMath>
                  </m:oMathPara>
                </a14:m>
                <a:endParaRPr lang="en-US" dirty="0"/>
              </a:p>
            </p:txBody>
          </p:sp>
        </mc:Choice>
        <mc:Fallback xmlns="">
          <p:sp>
            <p:nvSpPr>
              <p:cNvPr id="55" name="TextBox 54">
                <a:extLst>
                  <a:ext uri="{FF2B5EF4-FFF2-40B4-BE49-F238E27FC236}">
                    <a16:creationId xmlns:a16="http://schemas.microsoft.com/office/drawing/2014/main" id="{5188E884-C301-4935-86A1-EC2F7EA83237}"/>
                  </a:ext>
                </a:extLst>
              </p:cNvPr>
              <p:cNvSpPr txBox="1">
                <a:spLocks noRot="1" noChangeAspect="1" noMove="1" noResize="1" noEditPoints="1" noAdjustHandles="1" noChangeArrowheads="1" noChangeShapeType="1" noTextEdit="1"/>
              </p:cNvSpPr>
              <p:nvPr/>
            </p:nvSpPr>
            <p:spPr>
              <a:xfrm>
                <a:off x="5177630" y="5961351"/>
                <a:ext cx="1141890" cy="369332"/>
              </a:xfrm>
              <a:prstGeom prst="rect">
                <a:avLst/>
              </a:prstGeom>
              <a:blipFill>
                <a:blip r:embed="rId9"/>
                <a:stretch>
                  <a:fillRect/>
                </a:stretch>
              </a:blipFill>
              <a:ln w="12700">
                <a:solidFill>
                  <a:srgbClr val="FF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DF8BC45F-1755-4684-9B5F-2094A799BE2E}"/>
                  </a:ext>
                </a:extLst>
              </p:cNvPr>
              <p:cNvSpPr txBox="1"/>
              <p:nvPr/>
            </p:nvSpPr>
            <p:spPr>
              <a:xfrm>
                <a:off x="3181350" y="3979315"/>
                <a:ext cx="152654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𝑄</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𝑈</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𝑊</m:t>
                      </m:r>
                    </m:oMath>
                  </m:oMathPara>
                </a14:m>
                <a:endParaRPr lang="en-US" dirty="0"/>
              </a:p>
            </p:txBody>
          </p:sp>
        </mc:Choice>
        <mc:Fallback xmlns="">
          <p:sp>
            <p:nvSpPr>
              <p:cNvPr id="56" name="TextBox 55">
                <a:extLst>
                  <a:ext uri="{FF2B5EF4-FFF2-40B4-BE49-F238E27FC236}">
                    <a16:creationId xmlns:a16="http://schemas.microsoft.com/office/drawing/2014/main" id="{DF8BC45F-1755-4684-9B5F-2094A799BE2E}"/>
                  </a:ext>
                </a:extLst>
              </p:cNvPr>
              <p:cNvSpPr txBox="1">
                <a:spLocks noRot="1" noChangeAspect="1" noMove="1" noResize="1" noEditPoints="1" noAdjustHandles="1" noChangeArrowheads="1" noChangeShapeType="1" noTextEdit="1"/>
              </p:cNvSpPr>
              <p:nvPr/>
            </p:nvSpPr>
            <p:spPr>
              <a:xfrm>
                <a:off x="3181350" y="3979315"/>
                <a:ext cx="1526540" cy="369332"/>
              </a:xfrm>
              <a:prstGeom prst="rect">
                <a:avLst/>
              </a:prstGeom>
              <a:blipFill>
                <a:blip r:embed="rId10"/>
                <a:stretch>
                  <a:fillRect b="-1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E3A60910-0509-4799-AE56-2528528D9C4D}"/>
                  </a:ext>
                </a:extLst>
              </p:cNvPr>
              <p:cNvSpPr txBox="1"/>
              <p:nvPr/>
            </p:nvSpPr>
            <p:spPr>
              <a:xfrm>
                <a:off x="520710" y="4792328"/>
                <a:ext cx="2015907" cy="369332"/>
              </a:xfrm>
              <a:prstGeom prst="rect">
                <a:avLst/>
              </a:prstGeom>
              <a:noFill/>
            </p:spPr>
            <p:txBody>
              <a:bodyPr wrap="square" rtlCol="0">
                <a:spAutoFit/>
              </a:bodyPr>
              <a:lstStyle/>
              <a:p>
                <a:r>
                  <a:rPr lang="en-US" dirty="0"/>
                  <a:t>For path A, </a:t>
                </a:r>
                <a14:m>
                  <m:oMath xmlns:m="http://schemas.openxmlformats.org/officeDocument/2006/math">
                    <m:r>
                      <a:rPr lang="en-US" b="0" i="1" smtClean="0">
                        <a:latin typeface="Cambria Math" panose="02040503050406030204" pitchFamily="18" charset="0"/>
                      </a:rPr>
                      <m:t>𝑊</m:t>
                    </m:r>
                    <m:r>
                      <a:rPr lang="en-US" b="0" i="1" smtClean="0">
                        <a:latin typeface="Cambria Math" panose="02040503050406030204" pitchFamily="18" charset="0"/>
                      </a:rPr>
                      <m:t>=0</m:t>
                    </m:r>
                  </m:oMath>
                </a14:m>
                <a:endParaRPr lang="en-US" dirty="0"/>
              </a:p>
            </p:txBody>
          </p:sp>
        </mc:Choice>
        <mc:Fallback xmlns="">
          <p:sp>
            <p:nvSpPr>
              <p:cNvPr id="57" name="TextBox 56">
                <a:extLst>
                  <a:ext uri="{FF2B5EF4-FFF2-40B4-BE49-F238E27FC236}">
                    <a16:creationId xmlns:a16="http://schemas.microsoft.com/office/drawing/2014/main" id="{E3A60910-0509-4799-AE56-2528528D9C4D}"/>
                  </a:ext>
                </a:extLst>
              </p:cNvPr>
              <p:cNvSpPr txBox="1">
                <a:spLocks noRot="1" noChangeAspect="1" noMove="1" noResize="1" noEditPoints="1" noAdjustHandles="1" noChangeArrowheads="1" noChangeShapeType="1" noTextEdit="1"/>
              </p:cNvSpPr>
              <p:nvPr/>
            </p:nvSpPr>
            <p:spPr>
              <a:xfrm>
                <a:off x="520710" y="4792328"/>
                <a:ext cx="2015907" cy="369332"/>
              </a:xfrm>
              <a:prstGeom prst="rect">
                <a:avLst/>
              </a:prstGeom>
              <a:blipFill>
                <a:blip r:embed="rId11"/>
                <a:stretch>
                  <a:fillRect l="-2417"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9" name="TextBox 58">
                <a:extLst>
                  <a:ext uri="{FF2B5EF4-FFF2-40B4-BE49-F238E27FC236}">
                    <a16:creationId xmlns:a16="http://schemas.microsoft.com/office/drawing/2014/main" id="{AD9D4ADB-8FAA-4C6D-9D66-B8CB8F5E0BF5}"/>
                  </a:ext>
                </a:extLst>
              </p:cNvPr>
              <p:cNvSpPr txBox="1"/>
              <p:nvPr/>
            </p:nvSpPr>
            <p:spPr>
              <a:xfrm>
                <a:off x="473734" y="4318442"/>
                <a:ext cx="5232071" cy="492507"/>
              </a:xfrm>
              <a:prstGeom prst="rect">
                <a:avLst/>
              </a:prstGeom>
              <a:noFill/>
            </p:spPr>
            <p:txBody>
              <a:bodyPr wrap="square" rtlCol="0">
                <a:spAutoFit/>
              </a:bodyPr>
              <a:lstStyle/>
              <a:p>
                <a:r>
                  <a:rPr lang="en-US" dirty="0"/>
                  <a:t>Ideal gas </a:t>
                </a:r>
                <a:r>
                  <a:rPr lang="en-US" dirty="0">
                    <a:sym typeface="Wingdings" panose="05000000000000000000" pitchFamily="2" charset="2"/>
                  </a:rPr>
                  <a:t> </a:t>
                </a:r>
                <a14:m>
                  <m:oMath xmlns:m="http://schemas.openxmlformats.org/officeDocument/2006/math">
                    <m:r>
                      <a:rPr lang="en-US" i="1" smtClean="0">
                        <a:latin typeface="Cambria Math" panose="02040503050406030204" pitchFamily="18" charset="0"/>
                        <a:ea typeface="Cambria Math" panose="02040503050406030204" pitchFamily="18" charset="0"/>
                        <a:sym typeface="Wingdings" panose="05000000000000000000" pitchFamily="2" charset="2"/>
                      </a:rPr>
                      <m:t>∆</m:t>
                    </m:r>
                    <m:r>
                      <a:rPr lang="en-US" b="0" i="1" smtClean="0">
                        <a:latin typeface="Cambria Math" panose="02040503050406030204" pitchFamily="18" charset="0"/>
                        <a:ea typeface="Cambria Math" panose="02040503050406030204" pitchFamily="18" charset="0"/>
                        <a:sym typeface="Wingdings" panose="05000000000000000000" pitchFamily="2" charset="2"/>
                      </a:rPr>
                      <m:t>𝑈</m:t>
                    </m:r>
                    <m:r>
                      <a:rPr lang="en-US" b="0" i="1" smtClean="0">
                        <a:latin typeface="Cambria Math" panose="02040503050406030204" pitchFamily="18" charset="0"/>
                        <a:ea typeface="Cambria Math" panose="02040503050406030204" pitchFamily="18" charset="0"/>
                        <a:sym typeface="Wingdings" panose="05000000000000000000" pitchFamily="2" charset="2"/>
                      </a:rPr>
                      <m:t>=</m:t>
                    </m:r>
                    <m:f>
                      <m:fPr>
                        <m:ctrlPr>
                          <a:rPr lang="en-US" b="0" i="1" smtClean="0">
                            <a:latin typeface="Cambria Math" panose="02040503050406030204" pitchFamily="18" charset="0"/>
                            <a:ea typeface="Cambria Math" panose="02040503050406030204" pitchFamily="18" charset="0"/>
                            <a:sym typeface="Wingdings" panose="05000000000000000000" pitchFamily="2" charset="2"/>
                          </a:rPr>
                        </m:ctrlPr>
                      </m:fPr>
                      <m:num>
                        <m:r>
                          <a:rPr lang="en-US" b="0" i="1" smtClean="0">
                            <a:latin typeface="Cambria Math" panose="02040503050406030204" pitchFamily="18" charset="0"/>
                            <a:ea typeface="Cambria Math" panose="02040503050406030204" pitchFamily="18" charset="0"/>
                            <a:sym typeface="Wingdings" panose="05000000000000000000" pitchFamily="2" charset="2"/>
                          </a:rPr>
                          <m:t>𝑓</m:t>
                        </m:r>
                      </m:num>
                      <m:den>
                        <m:r>
                          <a:rPr lang="en-US" b="0" i="1" smtClean="0">
                            <a:latin typeface="Cambria Math" panose="02040503050406030204" pitchFamily="18" charset="0"/>
                            <a:ea typeface="Cambria Math" panose="02040503050406030204" pitchFamily="18" charset="0"/>
                            <a:sym typeface="Wingdings" panose="05000000000000000000" pitchFamily="2" charset="2"/>
                          </a:rPr>
                          <m:t>2</m:t>
                        </m:r>
                      </m:den>
                    </m:f>
                    <m:r>
                      <a:rPr lang="en-US" b="0" i="1" smtClean="0">
                        <a:latin typeface="Cambria Math" panose="02040503050406030204" pitchFamily="18" charset="0"/>
                        <a:ea typeface="Cambria Math" panose="02040503050406030204" pitchFamily="18" charset="0"/>
                        <a:sym typeface="Wingdings" panose="05000000000000000000" pitchFamily="2" charset="2"/>
                      </a:rPr>
                      <m:t>𝑁</m:t>
                    </m:r>
                    <m:sSub>
                      <m:sSubPr>
                        <m:ctrlPr>
                          <a:rPr lang="en-US" b="0" i="1" smtClean="0">
                            <a:latin typeface="Cambria Math" panose="02040503050406030204" pitchFamily="18" charset="0"/>
                            <a:ea typeface="Cambria Math" panose="02040503050406030204" pitchFamily="18" charset="0"/>
                            <a:sym typeface="Wingdings" panose="05000000000000000000" pitchFamily="2" charset="2"/>
                          </a:rPr>
                        </m:ctrlPr>
                      </m:sSubPr>
                      <m:e>
                        <m:r>
                          <a:rPr lang="en-US" b="0" i="1" smtClean="0">
                            <a:latin typeface="Cambria Math" panose="02040503050406030204" pitchFamily="18" charset="0"/>
                            <a:ea typeface="Cambria Math" panose="02040503050406030204" pitchFamily="18" charset="0"/>
                            <a:sym typeface="Wingdings" panose="05000000000000000000" pitchFamily="2" charset="2"/>
                          </a:rPr>
                          <m:t>𝑘</m:t>
                        </m:r>
                      </m:e>
                      <m:sub>
                        <m:r>
                          <a:rPr lang="en-US" b="0" i="1" smtClean="0">
                            <a:latin typeface="Cambria Math" panose="02040503050406030204" pitchFamily="18" charset="0"/>
                            <a:ea typeface="Cambria Math" panose="02040503050406030204" pitchFamily="18" charset="0"/>
                            <a:sym typeface="Wingdings" panose="05000000000000000000" pitchFamily="2" charset="2"/>
                          </a:rPr>
                          <m:t>𝐵</m:t>
                        </m:r>
                      </m:sub>
                    </m:sSub>
                    <m:r>
                      <a:rPr lang="en-US" b="0" i="1" smtClean="0">
                        <a:latin typeface="Cambria Math" panose="02040503050406030204" pitchFamily="18" charset="0"/>
                        <a:ea typeface="Cambria Math" panose="02040503050406030204" pitchFamily="18" charset="0"/>
                        <a:sym typeface="Wingdings" panose="05000000000000000000" pitchFamily="2" charset="2"/>
                      </a:rPr>
                      <m:t>∆</m:t>
                    </m:r>
                    <m:r>
                      <a:rPr lang="en-US" b="0" i="1" smtClean="0">
                        <a:latin typeface="Cambria Math" panose="02040503050406030204" pitchFamily="18" charset="0"/>
                        <a:ea typeface="Cambria Math" panose="02040503050406030204" pitchFamily="18" charset="0"/>
                        <a:sym typeface="Wingdings" panose="05000000000000000000" pitchFamily="2" charset="2"/>
                      </a:rPr>
                      <m:t>𝑇</m:t>
                    </m:r>
                    <m:r>
                      <a:rPr lang="en-US" b="0" i="1" smtClean="0">
                        <a:latin typeface="Cambria Math" panose="02040503050406030204" pitchFamily="18" charset="0"/>
                        <a:ea typeface="Cambria Math" panose="02040503050406030204" pitchFamily="18" charset="0"/>
                        <a:sym typeface="Wingdings" panose="05000000000000000000" pitchFamily="2" charset="2"/>
                      </a:rPr>
                      <m:t>=</m:t>
                    </m:r>
                    <m:f>
                      <m:fPr>
                        <m:ctrlPr>
                          <a:rPr lang="en-US" b="0" i="1" smtClean="0">
                            <a:latin typeface="Cambria Math" panose="02040503050406030204" pitchFamily="18" charset="0"/>
                            <a:ea typeface="Cambria Math" panose="02040503050406030204" pitchFamily="18" charset="0"/>
                            <a:sym typeface="Wingdings" panose="05000000000000000000" pitchFamily="2" charset="2"/>
                          </a:rPr>
                        </m:ctrlPr>
                      </m:fPr>
                      <m:num>
                        <m:r>
                          <a:rPr lang="en-US" b="0" i="1" smtClean="0">
                            <a:latin typeface="Cambria Math" panose="02040503050406030204" pitchFamily="18" charset="0"/>
                            <a:ea typeface="Cambria Math" panose="02040503050406030204" pitchFamily="18" charset="0"/>
                            <a:sym typeface="Wingdings" panose="05000000000000000000" pitchFamily="2" charset="2"/>
                          </a:rPr>
                          <m:t>𝑓</m:t>
                        </m:r>
                      </m:num>
                      <m:den>
                        <m:r>
                          <a:rPr lang="en-US" b="0" i="1" smtClean="0">
                            <a:latin typeface="Cambria Math" panose="02040503050406030204" pitchFamily="18" charset="0"/>
                            <a:ea typeface="Cambria Math" panose="02040503050406030204" pitchFamily="18" charset="0"/>
                            <a:sym typeface="Wingdings" panose="05000000000000000000" pitchFamily="2" charset="2"/>
                          </a:rPr>
                          <m:t>2</m:t>
                        </m:r>
                      </m:den>
                    </m:f>
                    <m:r>
                      <a:rPr lang="en-US" b="0" i="1" smtClean="0">
                        <a:latin typeface="Cambria Math" panose="02040503050406030204" pitchFamily="18" charset="0"/>
                        <a:ea typeface="Cambria Math" panose="02040503050406030204" pitchFamily="18" charset="0"/>
                        <a:sym typeface="Wingdings" panose="05000000000000000000" pitchFamily="2" charset="2"/>
                      </a:rPr>
                      <m:t>𝑉</m:t>
                    </m:r>
                    <m:r>
                      <a:rPr lang="en-US" b="0" i="1" smtClean="0">
                        <a:latin typeface="Cambria Math" panose="02040503050406030204" pitchFamily="18" charset="0"/>
                        <a:ea typeface="Cambria Math" panose="02040503050406030204" pitchFamily="18" charset="0"/>
                        <a:sym typeface="Wingdings" panose="05000000000000000000" pitchFamily="2" charset="2"/>
                      </a:rPr>
                      <m:t>∆</m:t>
                    </m:r>
                    <m:r>
                      <a:rPr lang="en-US" b="0" i="1" smtClean="0">
                        <a:latin typeface="Cambria Math" panose="02040503050406030204" pitchFamily="18" charset="0"/>
                        <a:ea typeface="Cambria Math" panose="02040503050406030204" pitchFamily="18" charset="0"/>
                        <a:sym typeface="Wingdings" panose="05000000000000000000" pitchFamily="2" charset="2"/>
                      </a:rPr>
                      <m:t>𝑃</m:t>
                    </m:r>
                    <m:r>
                      <a:rPr lang="en-US" b="0" i="1" smtClean="0">
                        <a:latin typeface="Cambria Math" panose="02040503050406030204" pitchFamily="18" charset="0"/>
                        <a:ea typeface="Cambria Math" panose="02040503050406030204" pitchFamily="18" charset="0"/>
                        <a:sym typeface="Wingdings" panose="05000000000000000000" pitchFamily="2" charset="2"/>
                      </a:rPr>
                      <m:t> </m:t>
                    </m:r>
                    <m:r>
                      <a:rPr lang="en-US" b="0" i="1" smtClean="0">
                        <a:latin typeface="Cambria Math" panose="02040503050406030204" pitchFamily="18" charset="0"/>
                        <a:ea typeface="Cambria Math" panose="02040503050406030204" pitchFamily="18" charset="0"/>
                        <a:sym typeface="Wingdings" panose="05000000000000000000" pitchFamily="2" charset="2"/>
                      </a:rPr>
                      <m:t>𝑜𝑟</m:t>
                    </m:r>
                    <m:r>
                      <a:rPr lang="en-US" b="0" i="1" smtClean="0">
                        <a:latin typeface="Cambria Math" panose="02040503050406030204" pitchFamily="18" charset="0"/>
                        <a:ea typeface="Cambria Math" panose="02040503050406030204" pitchFamily="18" charset="0"/>
                        <a:sym typeface="Wingdings" panose="05000000000000000000" pitchFamily="2" charset="2"/>
                      </a:rPr>
                      <m:t> </m:t>
                    </m:r>
                    <m:f>
                      <m:fPr>
                        <m:ctrlPr>
                          <a:rPr lang="en-US" b="0" i="1" smtClean="0">
                            <a:latin typeface="Cambria Math" panose="02040503050406030204" pitchFamily="18" charset="0"/>
                            <a:ea typeface="Cambria Math" panose="02040503050406030204" pitchFamily="18" charset="0"/>
                            <a:sym typeface="Wingdings" panose="05000000000000000000" pitchFamily="2" charset="2"/>
                          </a:rPr>
                        </m:ctrlPr>
                      </m:fPr>
                      <m:num>
                        <m:r>
                          <a:rPr lang="en-US" b="0" i="1" smtClean="0">
                            <a:latin typeface="Cambria Math" panose="02040503050406030204" pitchFamily="18" charset="0"/>
                            <a:ea typeface="Cambria Math" panose="02040503050406030204" pitchFamily="18" charset="0"/>
                            <a:sym typeface="Wingdings" panose="05000000000000000000" pitchFamily="2" charset="2"/>
                          </a:rPr>
                          <m:t>𝑓</m:t>
                        </m:r>
                      </m:num>
                      <m:den>
                        <m:r>
                          <a:rPr lang="en-US" b="0" i="1" smtClean="0">
                            <a:latin typeface="Cambria Math" panose="02040503050406030204" pitchFamily="18" charset="0"/>
                            <a:ea typeface="Cambria Math" panose="02040503050406030204" pitchFamily="18" charset="0"/>
                            <a:sym typeface="Wingdings" panose="05000000000000000000" pitchFamily="2" charset="2"/>
                          </a:rPr>
                          <m:t>2</m:t>
                        </m:r>
                      </m:den>
                    </m:f>
                    <m:r>
                      <a:rPr lang="en-US" b="0" i="1" smtClean="0">
                        <a:latin typeface="Cambria Math" panose="02040503050406030204" pitchFamily="18" charset="0"/>
                        <a:ea typeface="Cambria Math" panose="02040503050406030204" pitchFamily="18" charset="0"/>
                        <a:sym typeface="Wingdings" panose="05000000000000000000" pitchFamily="2" charset="2"/>
                      </a:rPr>
                      <m:t>𝑃</m:t>
                    </m:r>
                    <m:r>
                      <a:rPr lang="en-US" b="0" i="1" smtClean="0">
                        <a:latin typeface="Cambria Math" panose="02040503050406030204" pitchFamily="18" charset="0"/>
                        <a:ea typeface="Cambria Math" panose="02040503050406030204" pitchFamily="18" charset="0"/>
                        <a:sym typeface="Wingdings" panose="05000000000000000000" pitchFamily="2" charset="2"/>
                      </a:rPr>
                      <m:t>∆</m:t>
                    </m:r>
                    <m:r>
                      <a:rPr lang="en-US" b="0" i="1" smtClean="0">
                        <a:latin typeface="Cambria Math" panose="02040503050406030204" pitchFamily="18" charset="0"/>
                        <a:ea typeface="Cambria Math" panose="02040503050406030204" pitchFamily="18" charset="0"/>
                        <a:sym typeface="Wingdings" panose="05000000000000000000" pitchFamily="2" charset="2"/>
                      </a:rPr>
                      <m:t>𝑉</m:t>
                    </m:r>
                  </m:oMath>
                </a14:m>
                <a:endParaRPr lang="en-US" dirty="0"/>
              </a:p>
            </p:txBody>
          </p:sp>
        </mc:Choice>
        <mc:Fallback xmlns="">
          <p:sp>
            <p:nvSpPr>
              <p:cNvPr id="59" name="TextBox 58">
                <a:extLst>
                  <a:ext uri="{FF2B5EF4-FFF2-40B4-BE49-F238E27FC236}">
                    <a16:creationId xmlns:a16="http://schemas.microsoft.com/office/drawing/2014/main" id="{AD9D4ADB-8FAA-4C6D-9D66-B8CB8F5E0BF5}"/>
                  </a:ext>
                </a:extLst>
              </p:cNvPr>
              <p:cNvSpPr txBox="1">
                <a:spLocks noRot="1" noChangeAspect="1" noMove="1" noResize="1" noEditPoints="1" noAdjustHandles="1" noChangeArrowheads="1" noChangeShapeType="1" noTextEdit="1"/>
              </p:cNvSpPr>
              <p:nvPr/>
            </p:nvSpPr>
            <p:spPr>
              <a:xfrm>
                <a:off x="473734" y="4318442"/>
                <a:ext cx="5232071" cy="492507"/>
              </a:xfrm>
              <a:prstGeom prst="rect">
                <a:avLst/>
              </a:prstGeom>
              <a:blipFill>
                <a:blip r:embed="rId12"/>
                <a:stretch>
                  <a:fillRect l="-1049" b="-617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0" name="TextBox 59">
                <a:extLst>
                  <a:ext uri="{FF2B5EF4-FFF2-40B4-BE49-F238E27FC236}">
                    <a16:creationId xmlns:a16="http://schemas.microsoft.com/office/drawing/2014/main" id="{B8E422A8-1BDE-4404-899E-271EA3B6D7CE}"/>
                  </a:ext>
                </a:extLst>
              </p:cNvPr>
              <p:cNvSpPr txBox="1"/>
              <p:nvPr/>
            </p:nvSpPr>
            <p:spPr>
              <a:xfrm>
                <a:off x="2536617" y="5124953"/>
                <a:ext cx="2514600" cy="6347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𝐵</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𝑓</m:t>
                          </m:r>
                        </m:num>
                        <m:den>
                          <m:r>
                            <a:rPr lang="en-US" b="0" i="1" smtClean="0">
                              <a:latin typeface="Cambria Math" panose="02040503050406030204" pitchFamily="18" charset="0"/>
                            </a:rPr>
                            <m:t>2</m:t>
                          </m:r>
                        </m:den>
                      </m:f>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2</m:t>
                          </m:r>
                        </m:sub>
                      </m:sSub>
                      <m:d>
                        <m:dPr>
                          <m:ctrlPr>
                            <a:rPr lang="en-US" b="0" i="1" smtClean="0">
                              <a:latin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𝑉</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2</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𝑉</m:t>
                      </m:r>
                    </m:oMath>
                  </m:oMathPara>
                </a14:m>
                <a:endParaRPr lang="en-US" dirty="0"/>
              </a:p>
            </p:txBody>
          </p:sp>
        </mc:Choice>
        <mc:Fallback xmlns="">
          <p:sp>
            <p:nvSpPr>
              <p:cNvPr id="60" name="TextBox 59">
                <a:extLst>
                  <a:ext uri="{FF2B5EF4-FFF2-40B4-BE49-F238E27FC236}">
                    <a16:creationId xmlns:a16="http://schemas.microsoft.com/office/drawing/2014/main" id="{B8E422A8-1BDE-4404-899E-271EA3B6D7CE}"/>
                  </a:ext>
                </a:extLst>
              </p:cNvPr>
              <p:cNvSpPr txBox="1">
                <a:spLocks noRot="1" noChangeAspect="1" noMove="1" noResize="1" noEditPoints="1" noAdjustHandles="1" noChangeArrowheads="1" noChangeShapeType="1" noTextEdit="1"/>
              </p:cNvSpPr>
              <p:nvPr/>
            </p:nvSpPr>
            <p:spPr>
              <a:xfrm>
                <a:off x="2536617" y="5124953"/>
                <a:ext cx="2514600" cy="634789"/>
              </a:xfrm>
              <a:prstGeom prst="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 name="TextBox 60">
                <a:extLst>
                  <a:ext uri="{FF2B5EF4-FFF2-40B4-BE49-F238E27FC236}">
                    <a16:creationId xmlns:a16="http://schemas.microsoft.com/office/drawing/2014/main" id="{E99FEEB2-174A-4C4E-91E4-6FBD7E52DA7D}"/>
                  </a:ext>
                </a:extLst>
              </p:cNvPr>
              <p:cNvSpPr txBox="1"/>
              <p:nvPr/>
            </p:nvSpPr>
            <p:spPr>
              <a:xfrm>
                <a:off x="2433274" y="4803477"/>
                <a:ext cx="2760391" cy="369332"/>
              </a:xfrm>
              <a:prstGeom prst="rect">
                <a:avLst/>
              </a:prstGeom>
              <a:noFill/>
            </p:spPr>
            <p:txBody>
              <a:bodyPr wrap="square" rtlCol="0">
                <a:spAutoFit/>
              </a:bodyPr>
              <a:lstStyle/>
              <a:p>
                <a:r>
                  <a:rPr lang="en-US" dirty="0"/>
                  <a:t>For path B,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𝐴</m:t>
                        </m:r>
                      </m:sub>
                    </m:sSub>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𝑈</m:t>
                    </m:r>
                  </m:oMath>
                </a14:m>
                <a:r>
                  <a:rPr lang="en-US" dirty="0"/>
                  <a:t>+W</a:t>
                </a:r>
              </a:p>
            </p:txBody>
          </p:sp>
        </mc:Choice>
        <mc:Fallback xmlns="">
          <p:sp>
            <p:nvSpPr>
              <p:cNvPr id="61" name="TextBox 60">
                <a:extLst>
                  <a:ext uri="{FF2B5EF4-FFF2-40B4-BE49-F238E27FC236}">
                    <a16:creationId xmlns:a16="http://schemas.microsoft.com/office/drawing/2014/main" id="{E99FEEB2-174A-4C4E-91E4-6FBD7E52DA7D}"/>
                  </a:ext>
                </a:extLst>
              </p:cNvPr>
              <p:cNvSpPr txBox="1">
                <a:spLocks noRot="1" noChangeAspect="1" noMove="1" noResize="1" noEditPoints="1" noAdjustHandles="1" noChangeArrowheads="1" noChangeShapeType="1" noTextEdit="1"/>
              </p:cNvSpPr>
              <p:nvPr/>
            </p:nvSpPr>
            <p:spPr>
              <a:xfrm>
                <a:off x="2433274" y="4803477"/>
                <a:ext cx="2760391" cy="369332"/>
              </a:xfrm>
              <a:prstGeom prst="rect">
                <a:avLst/>
              </a:prstGeom>
              <a:blipFill>
                <a:blip r:embed="rId14"/>
                <a:stretch>
                  <a:fillRect l="-1766" t="-9836" b="-24590"/>
                </a:stretch>
              </a:blipFill>
            </p:spPr>
            <p:txBody>
              <a:bodyPr/>
              <a:lstStyle/>
              <a:p>
                <a:r>
                  <a:rPr lang="en-US">
                    <a:noFill/>
                  </a:rPr>
                  <a:t> </a:t>
                </a:r>
              </a:p>
            </p:txBody>
          </p:sp>
        </mc:Fallback>
      </mc:AlternateContent>
    </p:spTree>
    <p:extLst>
      <p:ext uri="{BB962C8B-B14F-4D97-AF65-F5344CB8AC3E}">
        <p14:creationId xmlns:p14="http://schemas.microsoft.com/office/powerpoint/2010/main" val="2156653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p:bldP spid="53" grpId="0"/>
      <p:bldP spid="54" grpId="0"/>
      <p:bldP spid="55" grpId="0" animBg="1"/>
      <p:bldP spid="6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AB29A4-5732-4382-86F5-67CFC489377F}"/>
              </a:ext>
            </a:extLst>
          </p:cNvPr>
          <p:cNvSpPr txBox="1"/>
          <p:nvPr/>
        </p:nvSpPr>
        <p:spPr>
          <a:xfrm>
            <a:off x="525780" y="2549713"/>
            <a:ext cx="1676400" cy="369332"/>
          </a:xfrm>
          <a:prstGeom prst="rect">
            <a:avLst/>
          </a:prstGeom>
          <a:noFill/>
        </p:spPr>
        <p:txBody>
          <a:bodyPr wrap="square" rtlCol="0">
            <a:spAutoFit/>
          </a:bodyPr>
          <a:lstStyle/>
          <a:p>
            <a:r>
              <a:rPr lang="en-US" b="1" dirty="0"/>
              <a:t>Problem 4.10</a:t>
            </a:r>
          </a:p>
        </p:txBody>
      </p:sp>
      <p:sp>
        <p:nvSpPr>
          <p:cNvPr id="4" name="TextBox 3">
            <a:extLst>
              <a:ext uri="{FF2B5EF4-FFF2-40B4-BE49-F238E27FC236}">
                <a16:creationId xmlns:a16="http://schemas.microsoft.com/office/drawing/2014/main" id="{ADCE7F06-A888-430F-8580-FAF97F8368DB}"/>
              </a:ext>
            </a:extLst>
          </p:cNvPr>
          <p:cNvSpPr txBox="1"/>
          <p:nvPr/>
        </p:nvSpPr>
        <p:spPr>
          <a:xfrm>
            <a:off x="525780" y="533400"/>
            <a:ext cx="1455420" cy="369332"/>
          </a:xfrm>
          <a:prstGeom prst="rect">
            <a:avLst/>
          </a:prstGeom>
          <a:noFill/>
        </p:spPr>
        <p:txBody>
          <a:bodyPr wrap="square" rtlCol="0">
            <a:spAutoFit/>
          </a:bodyPr>
          <a:lstStyle/>
          <a:p>
            <a:r>
              <a:rPr lang="en-US" b="1" dirty="0"/>
              <a:t>Problem 4.9</a:t>
            </a:r>
          </a:p>
        </p:txBody>
      </p:sp>
      <p:sp>
        <p:nvSpPr>
          <p:cNvPr id="5" name="TextBox 4">
            <a:extLst>
              <a:ext uri="{FF2B5EF4-FFF2-40B4-BE49-F238E27FC236}">
                <a16:creationId xmlns:a16="http://schemas.microsoft.com/office/drawing/2014/main" id="{495A7D8B-99DD-4373-9F65-4349EBA6E882}"/>
              </a:ext>
            </a:extLst>
          </p:cNvPr>
          <p:cNvSpPr txBox="1"/>
          <p:nvPr/>
        </p:nvSpPr>
        <p:spPr>
          <a:xfrm>
            <a:off x="609600" y="4634975"/>
            <a:ext cx="1676400" cy="369332"/>
          </a:xfrm>
          <a:prstGeom prst="rect">
            <a:avLst/>
          </a:prstGeom>
          <a:noFill/>
        </p:spPr>
        <p:txBody>
          <a:bodyPr wrap="square" rtlCol="0">
            <a:spAutoFit/>
          </a:bodyPr>
          <a:lstStyle/>
          <a:p>
            <a:r>
              <a:rPr lang="en-US" b="1" dirty="0"/>
              <a:t>Problem 4.11</a:t>
            </a:r>
          </a:p>
        </p:txBody>
      </p:sp>
      <p:sp>
        <p:nvSpPr>
          <p:cNvPr id="6" name="TextBox 5">
            <a:extLst>
              <a:ext uri="{FF2B5EF4-FFF2-40B4-BE49-F238E27FC236}">
                <a16:creationId xmlns:a16="http://schemas.microsoft.com/office/drawing/2014/main" id="{6EC34FF8-ACE7-47D5-A834-68541CB8EE30}"/>
              </a:ext>
            </a:extLst>
          </p:cNvPr>
          <p:cNvSpPr txBox="1"/>
          <p:nvPr/>
        </p:nvSpPr>
        <p:spPr>
          <a:xfrm>
            <a:off x="4191000" y="2643108"/>
            <a:ext cx="3276600" cy="369332"/>
          </a:xfrm>
          <a:prstGeom prst="rect">
            <a:avLst/>
          </a:prstGeom>
          <a:noFill/>
        </p:spPr>
        <p:txBody>
          <a:bodyPr wrap="square" rtlCol="0">
            <a:spAutoFit/>
          </a:bodyPr>
          <a:lstStyle/>
          <a:p>
            <a:r>
              <a:rPr lang="en-US" dirty="0"/>
              <a:t>Power drawn from a wall outlet?</a:t>
            </a:r>
          </a:p>
        </p:txBody>
      </p:sp>
      <p:sp>
        <p:nvSpPr>
          <p:cNvPr id="7" name="TextBox 6">
            <a:extLst>
              <a:ext uri="{FF2B5EF4-FFF2-40B4-BE49-F238E27FC236}">
                <a16:creationId xmlns:a16="http://schemas.microsoft.com/office/drawing/2014/main" id="{967B67BD-D5C5-4CF4-8640-D86ECAD4DF12}"/>
              </a:ext>
            </a:extLst>
          </p:cNvPr>
          <p:cNvSpPr txBox="1"/>
          <p:nvPr/>
        </p:nvSpPr>
        <p:spPr>
          <a:xfrm>
            <a:off x="922020" y="3022600"/>
            <a:ext cx="3048000" cy="369332"/>
          </a:xfrm>
          <a:prstGeom prst="rect">
            <a:avLst/>
          </a:prstGeom>
          <a:noFill/>
        </p:spPr>
        <p:txBody>
          <a:bodyPr wrap="square" rtlCol="0">
            <a:spAutoFit/>
          </a:bodyPr>
          <a:lstStyle/>
          <a:p>
            <a:r>
              <a:rPr lang="en-US" i="1" dirty="0"/>
              <a:t>Q</a:t>
            </a:r>
            <a:r>
              <a:rPr lang="en-US" i="1" baseline="-25000" dirty="0"/>
              <a:t>c</a:t>
            </a:r>
            <a:r>
              <a:rPr lang="en-US" i="1" dirty="0"/>
              <a:t> = 300 Watts = 300 J/s</a:t>
            </a:r>
            <a:r>
              <a:rPr lang="en-US" i="1" baseline="-25000" dirty="0"/>
              <a:t>  </a:t>
            </a:r>
            <a:endParaRPr lang="en-US" i="1" dirty="0"/>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80955A8A-3D82-4940-A544-80434BD844F5}"/>
                  </a:ext>
                </a:extLst>
              </p:cNvPr>
              <p:cNvSpPr txBox="1"/>
              <p:nvPr/>
            </p:nvSpPr>
            <p:spPr>
              <a:xfrm>
                <a:off x="500378" y="3592344"/>
                <a:ext cx="3124200"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𝑐</m:t>
                          </m:r>
                        </m:sub>
                      </m:sSub>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i="1">
                              <a:latin typeface="Cambria Math" panose="02040503050406030204" pitchFamily="18" charset="0"/>
                            </a:rPr>
                            <m:t>18</m:t>
                          </m:r>
                        </m:e>
                        <m:sup>
                          <m:r>
                            <a:rPr lang="en-US" b="0" i="1" smtClean="0">
                              <a:latin typeface="Cambria Math" panose="02040503050406030204" pitchFamily="18" charset="0"/>
                            </a:rPr>
                            <m:t>𝑜</m:t>
                          </m:r>
                        </m:sup>
                      </m:sSup>
                      <m:r>
                        <a:rPr lang="en-US" b="0" i="1" smtClean="0">
                          <a:latin typeface="Cambria Math" panose="02040503050406030204" pitchFamily="18" charset="0"/>
                        </a:rPr>
                        <m:t>𝐶</m:t>
                      </m:r>
                      <m:r>
                        <a:rPr lang="en-US" b="0" i="1" smtClean="0">
                          <a:latin typeface="Cambria Math" panose="02040503050406030204" pitchFamily="18" charset="0"/>
                        </a:rPr>
                        <m:t>=255 </m:t>
                      </m:r>
                      <m:r>
                        <a:rPr lang="en-US" b="0" i="1" smtClean="0">
                          <a:latin typeface="Cambria Math" panose="02040503050406030204" pitchFamily="18" charset="0"/>
                        </a:rPr>
                        <m:t>𝐾</m:t>
                      </m:r>
                    </m:oMath>
                  </m:oMathPara>
                </a14:m>
                <a:endParaRPr lang="en-US" dirty="0"/>
              </a:p>
            </p:txBody>
          </p:sp>
        </mc:Choice>
        <mc:Fallback>
          <p:sp>
            <p:nvSpPr>
              <p:cNvPr id="8" name="TextBox 7">
                <a:extLst>
                  <a:ext uri="{FF2B5EF4-FFF2-40B4-BE49-F238E27FC236}">
                    <a16:creationId xmlns:a16="http://schemas.microsoft.com/office/drawing/2014/main" id="{80955A8A-3D82-4940-A544-80434BD844F5}"/>
                  </a:ext>
                </a:extLst>
              </p:cNvPr>
              <p:cNvSpPr txBox="1">
                <a:spLocks noRot="1" noChangeAspect="1" noMove="1" noResize="1" noEditPoints="1" noAdjustHandles="1" noChangeArrowheads="1" noChangeShapeType="1" noTextEdit="1"/>
              </p:cNvSpPr>
              <p:nvPr/>
            </p:nvSpPr>
            <p:spPr>
              <a:xfrm>
                <a:off x="500378" y="3592344"/>
                <a:ext cx="3124200" cy="369332"/>
              </a:xfrm>
              <a:prstGeom prst="rect">
                <a:avLst/>
              </a:prstGeom>
              <a:blipFill>
                <a:blip r:embed="rId2"/>
                <a:stretch>
                  <a:fillRect/>
                </a:stretch>
              </a:blipFill>
            </p:spPr>
            <p:txBody>
              <a:bodyPr/>
              <a:lstStyle/>
              <a:p>
                <a:r>
                  <a:rPr lang="en-US">
                    <a:noFill/>
                  </a:rPr>
                  <a:t> </a:t>
                </a:r>
              </a:p>
            </p:txBody>
          </p:sp>
        </mc:Fallback>
      </mc:AlternateContent>
      <p:sp>
        <p:nvSpPr>
          <p:cNvPr id="9" name="TextBox 8">
            <a:extLst>
              <a:ext uri="{FF2B5EF4-FFF2-40B4-BE49-F238E27FC236}">
                <a16:creationId xmlns:a16="http://schemas.microsoft.com/office/drawing/2014/main" id="{D728D3B4-A74B-4BDE-BEFC-84783856119F}"/>
              </a:ext>
            </a:extLst>
          </p:cNvPr>
          <p:cNvSpPr txBox="1"/>
          <p:nvPr/>
        </p:nvSpPr>
        <p:spPr>
          <a:xfrm>
            <a:off x="2065020" y="2521582"/>
            <a:ext cx="1905000" cy="369332"/>
          </a:xfrm>
          <a:prstGeom prst="rect">
            <a:avLst/>
          </a:prstGeom>
          <a:noFill/>
        </p:spPr>
        <p:txBody>
          <a:bodyPr wrap="square" rtlCol="0">
            <a:spAutoFit/>
          </a:bodyPr>
          <a:lstStyle/>
          <a:p>
            <a:r>
              <a:rPr lang="en-US" dirty="0"/>
              <a:t>Ideal Refrigerator</a:t>
            </a:r>
          </a:p>
        </p:txBody>
      </p:sp>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DF8DF7E1-2BAC-4A80-AE6F-16E47AB9E61E}"/>
                  </a:ext>
                </a:extLst>
              </p:cNvPr>
              <p:cNvSpPr txBox="1"/>
              <p:nvPr/>
            </p:nvSpPr>
            <p:spPr>
              <a:xfrm>
                <a:off x="830580" y="4005443"/>
                <a:ext cx="2514600"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h</m:t>
                          </m:r>
                        </m:sub>
                      </m:sSub>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25</m:t>
                          </m:r>
                        </m:e>
                        <m:sup>
                          <m:r>
                            <a:rPr lang="en-US" b="0" i="1" smtClean="0">
                              <a:latin typeface="Cambria Math" panose="02040503050406030204" pitchFamily="18" charset="0"/>
                            </a:rPr>
                            <m:t>𝑜</m:t>
                          </m:r>
                        </m:sup>
                      </m:sSup>
                      <m:r>
                        <a:rPr lang="en-US" b="0" i="1" smtClean="0">
                          <a:latin typeface="Cambria Math" panose="02040503050406030204" pitchFamily="18" charset="0"/>
                        </a:rPr>
                        <m:t>𝐶</m:t>
                      </m:r>
                      <m:r>
                        <a:rPr lang="en-US" b="0" i="1" smtClean="0">
                          <a:latin typeface="Cambria Math" panose="02040503050406030204" pitchFamily="18" charset="0"/>
                        </a:rPr>
                        <m:t>=298 </m:t>
                      </m:r>
                      <m:r>
                        <a:rPr lang="en-US" b="0" i="1" smtClean="0">
                          <a:latin typeface="Cambria Math" panose="02040503050406030204" pitchFamily="18" charset="0"/>
                        </a:rPr>
                        <m:t>𝐾</m:t>
                      </m:r>
                    </m:oMath>
                  </m:oMathPara>
                </a14:m>
                <a:endParaRPr lang="en-US" dirty="0"/>
              </a:p>
            </p:txBody>
          </p:sp>
        </mc:Choice>
        <mc:Fallback>
          <p:sp>
            <p:nvSpPr>
              <p:cNvPr id="10" name="TextBox 9">
                <a:extLst>
                  <a:ext uri="{FF2B5EF4-FFF2-40B4-BE49-F238E27FC236}">
                    <a16:creationId xmlns:a16="http://schemas.microsoft.com/office/drawing/2014/main" id="{DF8DF7E1-2BAC-4A80-AE6F-16E47AB9E61E}"/>
                  </a:ext>
                </a:extLst>
              </p:cNvPr>
              <p:cNvSpPr txBox="1">
                <a:spLocks noRot="1" noChangeAspect="1" noMove="1" noResize="1" noEditPoints="1" noAdjustHandles="1" noChangeArrowheads="1" noChangeShapeType="1" noTextEdit="1"/>
              </p:cNvSpPr>
              <p:nvPr/>
            </p:nvSpPr>
            <p:spPr>
              <a:xfrm>
                <a:off x="830580" y="4005443"/>
                <a:ext cx="2514600" cy="369332"/>
              </a:xfrm>
              <a:prstGeom prst="rect">
                <a:avLst/>
              </a:prstGeom>
              <a:blipFill>
                <a:blip r:embed="rId3"/>
                <a:stretch>
                  <a:fillRect b="-163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A4C2EFC0-B301-46D7-90F1-F981CB6176DD}"/>
                  </a:ext>
                </a:extLst>
              </p:cNvPr>
              <p:cNvSpPr txBox="1"/>
              <p:nvPr/>
            </p:nvSpPr>
            <p:spPr>
              <a:xfrm>
                <a:off x="4114800" y="3182659"/>
                <a:ext cx="1790700" cy="681918"/>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𝐶𝑂𝑃</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𝑐</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h</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𝑐</m:t>
                              </m:r>
                            </m:sub>
                          </m:sSub>
                        </m:den>
                      </m:f>
                    </m:oMath>
                  </m:oMathPara>
                </a14:m>
                <a:endParaRPr lang="en-US" dirty="0"/>
              </a:p>
            </p:txBody>
          </p:sp>
        </mc:Choice>
        <mc:Fallback>
          <p:sp>
            <p:nvSpPr>
              <p:cNvPr id="11" name="TextBox 10">
                <a:extLst>
                  <a:ext uri="{FF2B5EF4-FFF2-40B4-BE49-F238E27FC236}">
                    <a16:creationId xmlns:a16="http://schemas.microsoft.com/office/drawing/2014/main" id="{A4C2EFC0-B301-46D7-90F1-F981CB6176DD}"/>
                  </a:ext>
                </a:extLst>
              </p:cNvPr>
              <p:cNvSpPr txBox="1">
                <a:spLocks noRot="1" noChangeAspect="1" noMove="1" noResize="1" noEditPoints="1" noAdjustHandles="1" noChangeArrowheads="1" noChangeShapeType="1" noTextEdit="1"/>
              </p:cNvSpPr>
              <p:nvPr/>
            </p:nvSpPr>
            <p:spPr>
              <a:xfrm>
                <a:off x="4114800" y="3182659"/>
                <a:ext cx="1790700" cy="681918"/>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385E68B8-5A8A-4A40-97C5-EFF4210C0225}"/>
                  </a:ext>
                </a:extLst>
              </p:cNvPr>
              <p:cNvSpPr txBox="1"/>
              <p:nvPr/>
            </p:nvSpPr>
            <p:spPr>
              <a:xfrm>
                <a:off x="6012182" y="3266856"/>
                <a:ext cx="1676400" cy="634789"/>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𝑊</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𝑐</m:t>
                              </m:r>
                            </m:sub>
                          </m:sSub>
                        </m:num>
                        <m:den>
                          <m:r>
                            <a:rPr lang="en-US" b="0" i="1" smtClean="0">
                              <a:latin typeface="Cambria Math" panose="02040503050406030204" pitchFamily="18" charset="0"/>
                            </a:rPr>
                            <m:t>𝐶𝑂𝑃</m:t>
                          </m:r>
                        </m:den>
                      </m:f>
                    </m:oMath>
                  </m:oMathPara>
                </a14:m>
                <a:endParaRPr lang="en-US" dirty="0"/>
              </a:p>
            </p:txBody>
          </p:sp>
        </mc:Choice>
        <mc:Fallback>
          <p:sp>
            <p:nvSpPr>
              <p:cNvPr id="12" name="TextBox 11">
                <a:extLst>
                  <a:ext uri="{FF2B5EF4-FFF2-40B4-BE49-F238E27FC236}">
                    <a16:creationId xmlns:a16="http://schemas.microsoft.com/office/drawing/2014/main" id="{385E68B8-5A8A-4A40-97C5-EFF4210C0225}"/>
                  </a:ext>
                </a:extLst>
              </p:cNvPr>
              <p:cNvSpPr txBox="1">
                <a:spLocks noRot="1" noChangeAspect="1" noMove="1" noResize="1" noEditPoints="1" noAdjustHandles="1" noChangeArrowheads="1" noChangeShapeType="1" noTextEdit="1"/>
              </p:cNvSpPr>
              <p:nvPr/>
            </p:nvSpPr>
            <p:spPr>
              <a:xfrm>
                <a:off x="6012182" y="3266856"/>
                <a:ext cx="1676400" cy="634789"/>
              </a:xfrm>
              <a:prstGeom prst="rect">
                <a:avLst/>
              </a:prstGeom>
              <a:blipFill>
                <a:blip r:embed="rId5"/>
                <a:stretch>
                  <a:fillRect/>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DD5AB7F8-76B4-47FF-9683-E1D5446182EA}"/>
              </a:ext>
            </a:extLst>
          </p:cNvPr>
          <p:cNvSpPr txBox="1"/>
          <p:nvPr/>
        </p:nvSpPr>
        <p:spPr>
          <a:xfrm>
            <a:off x="6621782" y="4114800"/>
            <a:ext cx="1066800" cy="369332"/>
          </a:xfrm>
          <a:prstGeom prst="rect">
            <a:avLst/>
          </a:prstGeom>
          <a:noFill/>
          <a:ln w="15875">
            <a:solidFill>
              <a:srgbClr val="FF0000"/>
            </a:solidFill>
          </a:ln>
        </p:spPr>
        <p:txBody>
          <a:bodyPr wrap="square" rtlCol="0">
            <a:spAutoFit/>
          </a:bodyPr>
          <a:lstStyle/>
          <a:p>
            <a:pPr algn="ctr"/>
            <a:r>
              <a:rPr lang="en-US" dirty="0"/>
              <a:t>50 </a:t>
            </a:r>
            <a:r>
              <a:rPr lang="en-US" i="1" dirty="0"/>
              <a:t>Watts</a:t>
            </a:r>
          </a:p>
        </p:txBody>
      </p:sp>
      <p:sp>
        <p:nvSpPr>
          <p:cNvPr id="14" name="TextBox 13">
            <a:extLst>
              <a:ext uri="{FF2B5EF4-FFF2-40B4-BE49-F238E27FC236}">
                <a16:creationId xmlns:a16="http://schemas.microsoft.com/office/drawing/2014/main" id="{5F28BCD9-1ADB-4102-B62B-417D785FEB9E}"/>
              </a:ext>
            </a:extLst>
          </p:cNvPr>
          <p:cNvSpPr txBox="1"/>
          <p:nvPr/>
        </p:nvSpPr>
        <p:spPr>
          <a:xfrm>
            <a:off x="2514600" y="685800"/>
            <a:ext cx="5257800" cy="369332"/>
          </a:xfrm>
          <a:prstGeom prst="rect">
            <a:avLst/>
          </a:prstGeom>
          <a:noFill/>
        </p:spPr>
        <p:txBody>
          <a:bodyPr wrap="square" rtlCol="0">
            <a:spAutoFit/>
          </a:bodyPr>
          <a:lstStyle/>
          <a:p>
            <a:r>
              <a:rPr lang="en-US" dirty="0"/>
              <a:t>Maximum possible COP of a refrigerator?</a:t>
            </a:r>
          </a:p>
        </p:txBody>
      </p:sp>
      <p:sp>
        <p:nvSpPr>
          <p:cNvPr id="15" name="TextBox 14">
            <a:extLst>
              <a:ext uri="{FF2B5EF4-FFF2-40B4-BE49-F238E27FC236}">
                <a16:creationId xmlns:a16="http://schemas.microsoft.com/office/drawing/2014/main" id="{D56FF903-2D0E-4A6D-9383-0AA51D5D7B5C}"/>
              </a:ext>
            </a:extLst>
          </p:cNvPr>
          <p:cNvSpPr txBox="1"/>
          <p:nvPr/>
        </p:nvSpPr>
        <p:spPr>
          <a:xfrm>
            <a:off x="922020" y="1143000"/>
            <a:ext cx="2423160" cy="923330"/>
          </a:xfrm>
          <a:prstGeom prst="rect">
            <a:avLst/>
          </a:prstGeom>
          <a:noFill/>
        </p:spPr>
        <p:txBody>
          <a:bodyPr wrap="square" rtlCol="0">
            <a:spAutoFit/>
          </a:bodyPr>
          <a:lstStyle/>
          <a:p>
            <a:r>
              <a:rPr lang="en-US" dirty="0"/>
              <a:t>Assuming:</a:t>
            </a:r>
          </a:p>
          <a:p>
            <a:r>
              <a:rPr lang="en-US" dirty="0"/>
              <a:t>Inside Temp = 20 </a:t>
            </a:r>
            <a:r>
              <a:rPr lang="en-US" baseline="30000" dirty="0" err="1"/>
              <a:t>o</a:t>
            </a:r>
            <a:r>
              <a:rPr lang="en-US" dirty="0" err="1"/>
              <a:t>C</a:t>
            </a:r>
            <a:endParaRPr lang="en-US" dirty="0"/>
          </a:p>
          <a:p>
            <a:r>
              <a:rPr lang="en-US" dirty="0"/>
              <a:t>Outside Temp = 35 </a:t>
            </a:r>
            <a:r>
              <a:rPr lang="en-US" baseline="30000" dirty="0" err="1"/>
              <a:t>o</a:t>
            </a:r>
            <a:r>
              <a:rPr lang="en-US" dirty="0" err="1"/>
              <a:t>C</a:t>
            </a:r>
            <a:endParaRPr lang="en-US" dirty="0"/>
          </a:p>
        </p:txBody>
      </p:sp>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04042DFC-38EA-4763-8308-6FD8FB3E2876}"/>
                  </a:ext>
                </a:extLst>
              </p:cNvPr>
              <p:cNvSpPr txBox="1"/>
              <p:nvPr/>
            </p:nvSpPr>
            <p:spPr>
              <a:xfrm>
                <a:off x="3733800" y="1263706"/>
                <a:ext cx="1790700" cy="681918"/>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𝐶𝑂𝑃</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𝑐</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h</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𝑐</m:t>
                              </m:r>
                            </m:sub>
                          </m:sSub>
                        </m:den>
                      </m:f>
                    </m:oMath>
                  </m:oMathPara>
                </a14:m>
                <a:endParaRPr lang="en-US" dirty="0"/>
              </a:p>
            </p:txBody>
          </p:sp>
        </mc:Choice>
        <mc:Fallback>
          <p:sp>
            <p:nvSpPr>
              <p:cNvPr id="17" name="TextBox 16">
                <a:extLst>
                  <a:ext uri="{FF2B5EF4-FFF2-40B4-BE49-F238E27FC236}">
                    <a16:creationId xmlns:a16="http://schemas.microsoft.com/office/drawing/2014/main" id="{04042DFC-38EA-4763-8308-6FD8FB3E2876}"/>
                  </a:ext>
                </a:extLst>
              </p:cNvPr>
              <p:cNvSpPr txBox="1">
                <a:spLocks noRot="1" noChangeAspect="1" noMove="1" noResize="1" noEditPoints="1" noAdjustHandles="1" noChangeArrowheads="1" noChangeShapeType="1" noTextEdit="1"/>
              </p:cNvSpPr>
              <p:nvPr/>
            </p:nvSpPr>
            <p:spPr>
              <a:xfrm>
                <a:off x="3733800" y="1263706"/>
                <a:ext cx="1790700" cy="681918"/>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8" name="TextBox 17">
                <a:extLst>
                  <a:ext uri="{FF2B5EF4-FFF2-40B4-BE49-F238E27FC236}">
                    <a16:creationId xmlns:a16="http://schemas.microsoft.com/office/drawing/2014/main" id="{BC730592-9282-4366-921F-F52DACDB2483}"/>
                  </a:ext>
                </a:extLst>
              </p:cNvPr>
              <p:cNvSpPr txBox="1"/>
              <p:nvPr/>
            </p:nvSpPr>
            <p:spPr>
              <a:xfrm>
                <a:off x="5905500" y="1219208"/>
                <a:ext cx="2278382"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𝑐</m:t>
                          </m:r>
                        </m:sub>
                      </m:sSub>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20</m:t>
                          </m:r>
                        </m:e>
                        <m:sup>
                          <m:r>
                            <a:rPr lang="en-US" b="0" i="1" smtClean="0">
                              <a:latin typeface="Cambria Math" panose="02040503050406030204" pitchFamily="18" charset="0"/>
                            </a:rPr>
                            <m:t>𝑜</m:t>
                          </m:r>
                        </m:sup>
                      </m:sSup>
                      <m:r>
                        <a:rPr lang="en-US" b="0" i="1" smtClean="0">
                          <a:latin typeface="Cambria Math" panose="02040503050406030204" pitchFamily="18" charset="0"/>
                        </a:rPr>
                        <m:t>𝐶</m:t>
                      </m:r>
                      <m:r>
                        <a:rPr lang="en-US" b="0" i="1" smtClean="0">
                          <a:latin typeface="Cambria Math" panose="02040503050406030204" pitchFamily="18" charset="0"/>
                        </a:rPr>
                        <m:t>=293 </m:t>
                      </m:r>
                      <m:r>
                        <a:rPr lang="en-US" b="0" i="1" smtClean="0">
                          <a:latin typeface="Cambria Math" panose="02040503050406030204" pitchFamily="18" charset="0"/>
                        </a:rPr>
                        <m:t>𝐾</m:t>
                      </m:r>
                    </m:oMath>
                  </m:oMathPara>
                </a14:m>
                <a:endParaRPr lang="en-US" dirty="0"/>
              </a:p>
            </p:txBody>
          </p:sp>
        </mc:Choice>
        <mc:Fallback>
          <p:sp>
            <p:nvSpPr>
              <p:cNvPr id="18" name="TextBox 17">
                <a:extLst>
                  <a:ext uri="{FF2B5EF4-FFF2-40B4-BE49-F238E27FC236}">
                    <a16:creationId xmlns:a16="http://schemas.microsoft.com/office/drawing/2014/main" id="{BC730592-9282-4366-921F-F52DACDB2483}"/>
                  </a:ext>
                </a:extLst>
              </p:cNvPr>
              <p:cNvSpPr txBox="1">
                <a:spLocks noRot="1" noChangeAspect="1" noMove="1" noResize="1" noEditPoints="1" noAdjustHandles="1" noChangeArrowheads="1" noChangeShapeType="1" noTextEdit="1"/>
              </p:cNvSpPr>
              <p:nvPr/>
            </p:nvSpPr>
            <p:spPr>
              <a:xfrm>
                <a:off x="5905500" y="1219208"/>
                <a:ext cx="2278382" cy="369332"/>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9" name="TextBox 18">
                <a:extLst>
                  <a:ext uri="{FF2B5EF4-FFF2-40B4-BE49-F238E27FC236}">
                    <a16:creationId xmlns:a16="http://schemas.microsoft.com/office/drawing/2014/main" id="{EE0245EA-21AD-494F-8950-2616BC54A02E}"/>
                  </a:ext>
                </a:extLst>
              </p:cNvPr>
              <p:cNvSpPr txBox="1"/>
              <p:nvPr/>
            </p:nvSpPr>
            <p:spPr>
              <a:xfrm>
                <a:off x="5913120" y="1612938"/>
                <a:ext cx="2423161"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h</m:t>
                          </m:r>
                        </m:sub>
                      </m:sSub>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35</m:t>
                          </m:r>
                        </m:e>
                        <m:sup>
                          <m:r>
                            <a:rPr lang="en-US" b="0" i="1" smtClean="0">
                              <a:latin typeface="Cambria Math" panose="02040503050406030204" pitchFamily="18" charset="0"/>
                            </a:rPr>
                            <m:t>𝑜</m:t>
                          </m:r>
                        </m:sup>
                      </m:sSup>
                      <m:r>
                        <a:rPr lang="en-US" b="0" i="1" smtClean="0">
                          <a:latin typeface="Cambria Math" panose="02040503050406030204" pitchFamily="18" charset="0"/>
                        </a:rPr>
                        <m:t>𝐶</m:t>
                      </m:r>
                      <m:r>
                        <a:rPr lang="en-US" b="0" i="1" smtClean="0">
                          <a:latin typeface="Cambria Math" panose="02040503050406030204" pitchFamily="18" charset="0"/>
                        </a:rPr>
                        <m:t>=308 </m:t>
                      </m:r>
                      <m:r>
                        <a:rPr lang="en-US" b="0" i="1" smtClean="0">
                          <a:latin typeface="Cambria Math" panose="02040503050406030204" pitchFamily="18" charset="0"/>
                        </a:rPr>
                        <m:t>𝐾</m:t>
                      </m:r>
                    </m:oMath>
                  </m:oMathPara>
                </a14:m>
                <a:endParaRPr lang="en-US" dirty="0"/>
              </a:p>
            </p:txBody>
          </p:sp>
        </mc:Choice>
        <mc:Fallback>
          <p:sp>
            <p:nvSpPr>
              <p:cNvPr id="19" name="TextBox 18">
                <a:extLst>
                  <a:ext uri="{FF2B5EF4-FFF2-40B4-BE49-F238E27FC236}">
                    <a16:creationId xmlns:a16="http://schemas.microsoft.com/office/drawing/2014/main" id="{EE0245EA-21AD-494F-8950-2616BC54A02E}"/>
                  </a:ext>
                </a:extLst>
              </p:cNvPr>
              <p:cNvSpPr txBox="1">
                <a:spLocks noRot="1" noChangeAspect="1" noMove="1" noResize="1" noEditPoints="1" noAdjustHandles="1" noChangeArrowheads="1" noChangeShapeType="1" noTextEdit="1"/>
              </p:cNvSpPr>
              <p:nvPr/>
            </p:nvSpPr>
            <p:spPr>
              <a:xfrm>
                <a:off x="5913120" y="1612938"/>
                <a:ext cx="2423161" cy="369332"/>
              </a:xfrm>
              <a:prstGeom prst="rect">
                <a:avLst/>
              </a:prstGeom>
              <a:blipFill>
                <a:blip r:embed="rId8"/>
                <a:stretch>
                  <a:fillRect b="-1667"/>
                </a:stretch>
              </a:blipFill>
            </p:spPr>
            <p:txBody>
              <a:bodyPr/>
              <a:lstStyle/>
              <a:p>
                <a:r>
                  <a:rPr lang="en-US">
                    <a:noFill/>
                  </a:rPr>
                  <a:t> </a:t>
                </a:r>
              </a:p>
            </p:txBody>
          </p:sp>
        </mc:Fallback>
      </mc:AlternateContent>
      <p:sp>
        <p:nvSpPr>
          <p:cNvPr id="20" name="TextBox 19">
            <a:extLst>
              <a:ext uri="{FF2B5EF4-FFF2-40B4-BE49-F238E27FC236}">
                <a16:creationId xmlns:a16="http://schemas.microsoft.com/office/drawing/2014/main" id="{7019FD58-76FD-496B-83DB-AF49ED954682}"/>
              </a:ext>
            </a:extLst>
          </p:cNvPr>
          <p:cNvSpPr txBox="1"/>
          <p:nvPr/>
        </p:nvSpPr>
        <p:spPr>
          <a:xfrm>
            <a:off x="4629150" y="1982270"/>
            <a:ext cx="628650" cy="369332"/>
          </a:xfrm>
          <a:prstGeom prst="rect">
            <a:avLst/>
          </a:prstGeom>
          <a:noFill/>
          <a:ln w="15875">
            <a:solidFill>
              <a:srgbClr val="FF0000"/>
            </a:solidFill>
          </a:ln>
        </p:spPr>
        <p:txBody>
          <a:bodyPr wrap="square" rtlCol="0">
            <a:spAutoFit/>
          </a:bodyPr>
          <a:lstStyle/>
          <a:p>
            <a:r>
              <a:rPr lang="en-US" dirty="0"/>
              <a:t>19.5</a:t>
            </a:r>
          </a:p>
        </p:txBody>
      </p:sp>
      <p:sp>
        <p:nvSpPr>
          <p:cNvPr id="21" name="TextBox 20">
            <a:extLst>
              <a:ext uri="{FF2B5EF4-FFF2-40B4-BE49-F238E27FC236}">
                <a16:creationId xmlns:a16="http://schemas.microsoft.com/office/drawing/2014/main" id="{C6D4A7C3-0DF3-4137-A60C-E283AD12ED88}"/>
              </a:ext>
            </a:extLst>
          </p:cNvPr>
          <p:cNvSpPr txBox="1"/>
          <p:nvPr/>
        </p:nvSpPr>
        <p:spPr>
          <a:xfrm>
            <a:off x="1253490" y="5041214"/>
            <a:ext cx="4080510" cy="369332"/>
          </a:xfrm>
          <a:prstGeom prst="rect">
            <a:avLst/>
          </a:prstGeom>
          <a:noFill/>
        </p:spPr>
        <p:txBody>
          <a:bodyPr wrap="square" rtlCol="0">
            <a:spAutoFit/>
          </a:bodyPr>
          <a:lstStyle/>
          <a:p>
            <a:r>
              <a:rPr lang="en-US" dirty="0"/>
              <a:t>Maximum possible COP of a refrigerator?</a:t>
            </a:r>
          </a:p>
        </p:txBody>
      </p:sp>
      <p:sp>
        <p:nvSpPr>
          <p:cNvPr id="22" name="TextBox 21">
            <a:extLst>
              <a:ext uri="{FF2B5EF4-FFF2-40B4-BE49-F238E27FC236}">
                <a16:creationId xmlns:a16="http://schemas.microsoft.com/office/drawing/2014/main" id="{FADE363D-986F-4B92-A46C-03D4AC9011BD}"/>
              </a:ext>
            </a:extLst>
          </p:cNvPr>
          <p:cNvSpPr txBox="1"/>
          <p:nvPr/>
        </p:nvSpPr>
        <p:spPr>
          <a:xfrm>
            <a:off x="1352550" y="5423991"/>
            <a:ext cx="3657600" cy="369332"/>
          </a:xfrm>
          <a:prstGeom prst="rect">
            <a:avLst/>
          </a:prstGeom>
          <a:noFill/>
        </p:spPr>
        <p:txBody>
          <a:bodyPr wrap="square" rtlCol="0">
            <a:spAutoFit/>
          </a:bodyPr>
          <a:lstStyle/>
          <a:p>
            <a:r>
              <a:rPr lang="en-US" dirty="0"/>
              <a:t>Operated between 1 K and 0.01 K</a:t>
            </a:r>
          </a:p>
        </p:txBody>
      </p:sp>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D5F4DC3C-10EC-4CFE-86E6-68E81E62B0A2}"/>
                  </a:ext>
                </a:extLst>
              </p:cNvPr>
              <p:cNvSpPr txBox="1"/>
              <p:nvPr/>
            </p:nvSpPr>
            <p:spPr>
              <a:xfrm>
                <a:off x="5405122" y="5004307"/>
                <a:ext cx="1790700" cy="681918"/>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𝐶𝑂𝑃</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𝑐</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h</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𝑐</m:t>
                              </m:r>
                            </m:sub>
                          </m:sSub>
                        </m:den>
                      </m:f>
                    </m:oMath>
                  </m:oMathPara>
                </a14:m>
                <a:endParaRPr lang="en-US" dirty="0"/>
              </a:p>
            </p:txBody>
          </p:sp>
        </mc:Choice>
        <mc:Fallback>
          <p:sp>
            <p:nvSpPr>
              <p:cNvPr id="23" name="TextBox 22">
                <a:extLst>
                  <a:ext uri="{FF2B5EF4-FFF2-40B4-BE49-F238E27FC236}">
                    <a16:creationId xmlns:a16="http://schemas.microsoft.com/office/drawing/2014/main" id="{D5F4DC3C-10EC-4CFE-86E6-68E81E62B0A2}"/>
                  </a:ext>
                </a:extLst>
              </p:cNvPr>
              <p:cNvSpPr txBox="1">
                <a:spLocks noRot="1" noChangeAspect="1" noMove="1" noResize="1" noEditPoints="1" noAdjustHandles="1" noChangeArrowheads="1" noChangeShapeType="1" noTextEdit="1"/>
              </p:cNvSpPr>
              <p:nvPr/>
            </p:nvSpPr>
            <p:spPr>
              <a:xfrm>
                <a:off x="5405122" y="5004307"/>
                <a:ext cx="1790700" cy="681918"/>
              </a:xfrm>
              <a:prstGeom prst="rect">
                <a:avLst/>
              </a:prstGeom>
              <a:blipFill>
                <a:blip r:embed="rId9"/>
                <a:stretch>
                  <a:fillRect/>
                </a:stretch>
              </a:blipFill>
            </p:spPr>
            <p:txBody>
              <a:bodyPr/>
              <a:lstStyle/>
              <a:p>
                <a:r>
                  <a:rPr lang="en-US">
                    <a:noFill/>
                  </a:rPr>
                  <a:t> </a:t>
                </a:r>
              </a:p>
            </p:txBody>
          </p:sp>
        </mc:Fallback>
      </mc:AlternateContent>
      <p:sp>
        <p:nvSpPr>
          <p:cNvPr id="24" name="TextBox 23">
            <a:extLst>
              <a:ext uri="{FF2B5EF4-FFF2-40B4-BE49-F238E27FC236}">
                <a16:creationId xmlns:a16="http://schemas.microsoft.com/office/drawing/2014/main" id="{68E95239-BD05-4036-9F79-CA136A8C14B3}"/>
              </a:ext>
            </a:extLst>
          </p:cNvPr>
          <p:cNvSpPr txBox="1"/>
          <p:nvPr/>
        </p:nvSpPr>
        <p:spPr>
          <a:xfrm>
            <a:off x="6477000" y="5802868"/>
            <a:ext cx="773432" cy="369332"/>
          </a:xfrm>
          <a:prstGeom prst="rect">
            <a:avLst/>
          </a:prstGeom>
          <a:noFill/>
          <a:ln w="15875">
            <a:solidFill>
              <a:srgbClr val="FF0000"/>
            </a:solidFill>
          </a:ln>
        </p:spPr>
        <p:txBody>
          <a:bodyPr wrap="square" rtlCol="0">
            <a:spAutoFit/>
          </a:bodyPr>
          <a:lstStyle/>
          <a:p>
            <a:r>
              <a:rPr lang="en-US" dirty="0"/>
              <a:t>~ 0.01</a:t>
            </a:r>
          </a:p>
        </p:txBody>
      </p:sp>
    </p:spTree>
    <p:extLst>
      <p:ext uri="{BB962C8B-B14F-4D97-AF65-F5344CB8AC3E}">
        <p14:creationId xmlns:p14="http://schemas.microsoft.com/office/powerpoint/2010/main" val="4034895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8"/>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childTnLst>
                                </p:cTn>
                              </p:par>
                            </p:childTnLst>
                          </p:cTn>
                        </p:par>
                        <p:par>
                          <p:cTn id="56" fill="hold">
                            <p:stCondLst>
                              <p:cond delay="0"/>
                            </p:stCondLst>
                            <p:childTnLst>
                              <p:par>
                                <p:cTn id="57" presetID="1" presetClass="entr" presetSubtype="0" fill="hold" grpId="0" nodeType="after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P spid="11" grpId="0"/>
      <p:bldP spid="12" grpId="0"/>
      <p:bldP spid="13" grpId="0" animBg="1"/>
      <p:bldP spid="17" grpId="0"/>
      <p:bldP spid="18" grpId="0"/>
      <p:bldP spid="19" grpId="0"/>
      <p:bldP spid="20" grpId="0" animBg="1"/>
      <p:bldP spid="21" grpId="0"/>
      <p:bldP spid="22" grpId="0"/>
      <p:bldP spid="23" grpId="0"/>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9C4D76-26E4-4FF6-B33B-29E962791849}"/>
              </a:ext>
            </a:extLst>
          </p:cNvPr>
          <p:cNvSpPr txBox="1"/>
          <p:nvPr/>
        </p:nvSpPr>
        <p:spPr>
          <a:xfrm>
            <a:off x="609600" y="533400"/>
            <a:ext cx="1981200" cy="369332"/>
          </a:xfrm>
          <a:prstGeom prst="rect">
            <a:avLst/>
          </a:prstGeom>
          <a:noFill/>
        </p:spPr>
        <p:txBody>
          <a:bodyPr wrap="square" rtlCol="0">
            <a:spAutoFit/>
          </a:bodyPr>
          <a:lstStyle/>
          <a:p>
            <a:r>
              <a:rPr lang="en-US" b="1" dirty="0"/>
              <a:t>Problem 4.20</a:t>
            </a:r>
          </a:p>
        </p:txBody>
      </p:sp>
      <p:sp>
        <p:nvSpPr>
          <p:cNvPr id="4" name="TextBox 3">
            <a:extLst>
              <a:ext uri="{FF2B5EF4-FFF2-40B4-BE49-F238E27FC236}">
                <a16:creationId xmlns:a16="http://schemas.microsoft.com/office/drawing/2014/main" id="{A105EB42-0A25-4453-9A2D-AC7F4156649D}"/>
              </a:ext>
            </a:extLst>
          </p:cNvPr>
          <p:cNvSpPr txBox="1"/>
          <p:nvPr/>
        </p:nvSpPr>
        <p:spPr>
          <a:xfrm>
            <a:off x="3107895" y="538512"/>
            <a:ext cx="3733800" cy="369332"/>
          </a:xfrm>
          <a:prstGeom prst="rect">
            <a:avLst/>
          </a:prstGeom>
          <a:noFill/>
        </p:spPr>
        <p:txBody>
          <a:bodyPr wrap="square" rtlCol="0">
            <a:spAutoFit/>
          </a:bodyPr>
          <a:lstStyle/>
          <a:p>
            <a:r>
              <a:rPr lang="en-US" dirty="0"/>
              <a:t>Diesel engine  (Otto cycle) efficiency</a:t>
            </a:r>
          </a:p>
        </p:txBody>
      </p:sp>
      <p:grpSp>
        <p:nvGrpSpPr>
          <p:cNvPr id="5" name="Group 4">
            <a:extLst>
              <a:ext uri="{FF2B5EF4-FFF2-40B4-BE49-F238E27FC236}">
                <a16:creationId xmlns:a16="http://schemas.microsoft.com/office/drawing/2014/main" id="{3B4990DC-5F94-4067-B70A-2276253DDB71}"/>
              </a:ext>
            </a:extLst>
          </p:cNvPr>
          <p:cNvGrpSpPr/>
          <p:nvPr/>
        </p:nvGrpSpPr>
        <p:grpSpPr>
          <a:xfrm>
            <a:off x="5943600" y="1219200"/>
            <a:ext cx="2995781" cy="3084453"/>
            <a:chOff x="401320" y="1006080"/>
            <a:chExt cx="5651580" cy="5348444"/>
          </a:xfrm>
        </p:grpSpPr>
        <p:pic>
          <p:nvPicPr>
            <p:cNvPr id="6" name="Picture 2">
              <a:extLst>
                <a:ext uri="{FF2B5EF4-FFF2-40B4-BE49-F238E27FC236}">
                  <a16:creationId xmlns:a16="http://schemas.microsoft.com/office/drawing/2014/main" id="{BA4DE3BD-32ED-453E-AFA6-F0D127A03F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320" y="1006080"/>
              <a:ext cx="5462588" cy="5348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532B8870-4B24-4837-97BC-D20CDCA5627A}"/>
                </a:ext>
              </a:extLst>
            </p:cNvPr>
            <p:cNvSpPr txBox="1"/>
            <p:nvPr/>
          </p:nvSpPr>
          <p:spPr>
            <a:xfrm>
              <a:off x="1317335" y="1918530"/>
              <a:ext cx="1517464" cy="533686"/>
            </a:xfrm>
            <a:prstGeom prst="rect">
              <a:avLst/>
            </a:prstGeom>
            <a:noFill/>
          </p:spPr>
          <p:txBody>
            <a:bodyPr wrap="square" rtlCol="0">
              <a:spAutoFit/>
            </a:bodyPr>
            <a:lstStyle/>
            <a:p>
              <a:r>
                <a:rPr lang="en-US" sz="1400" dirty="0"/>
                <a:t>ignition</a:t>
              </a:r>
            </a:p>
          </p:txBody>
        </p:sp>
        <p:sp>
          <p:nvSpPr>
            <p:cNvPr id="8" name="TextBox 7">
              <a:extLst>
                <a:ext uri="{FF2B5EF4-FFF2-40B4-BE49-F238E27FC236}">
                  <a16:creationId xmlns:a16="http://schemas.microsoft.com/office/drawing/2014/main" id="{C9B6FC9B-4ADA-47BE-B2C8-6ABC1AF038D1}"/>
                </a:ext>
              </a:extLst>
            </p:cNvPr>
            <p:cNvSpPr txBox="1"/>
            <p:nvPr/>
          </p:nvSpPr>
          <p:spPr>
            <a:xfrm rot="2198858">
              <a:off x="3117463" y="2900445"/>
              <a:ext cx="1950424" cy="587053"/>
            </a:xfrm>
            <a:prstGeom prst="rect">
              <a:avLst/>
            </a:prstGeom>
            <a:noFill/>
          </p:spPr>
          <p:txBody>
            <a:bodyPr wrap="square" rtlCol="0">
              <a:spAutoFit/>
            </a:bodyPr>
            <a:lstStyle/>
            <a:p>
              <a:r>
                <a:rPr lang="en-US" sz="1600" dirty="0"/>
                <a:t>expansion</a:t>
              </a:r>
            </a:p>
          </p:txBody>
        </p:sp>
        <p:sp>
          <p:nvSpPr>
            <p:cNvPr id="9" name="TextBox 8">
              <a:extLst>
                <a:ext uri="{FF2B5EF4-FFF2-40B4-BE49-F238E27FC236}">
                  <a16:creationId xmlns:a16="http://schemas.microsoft.com/office/drawing/2014/main" id="{031A00E9-8F18-42BD-9E10-497CDA377547}"/>
                </a:ext>
              </a:extLst>
            </p:cNvPr>
            <p:cNvSpPr txBox="1"/>
            <p:nvPr/>
          </p:nvSpPr>
          <p:spPr>
            <a:xfrm rot="5400000">
              <a:off x="3466101" y="3982833"/>
              <a:ext cx="1253149" cy="987061"/>
            </a:xfrm>
            <a:prstGeom prst="rect">
              <a:avLst/>
            </a:prstGeom>
            <a:noFill/>
          </p:spPr>
          <p:txBody>
            <a:bodyPr wrap="square" rtlCol="0">
              <a:spAutoFit/>
            </a:bodyPr>
            <a:lstStyle/>
            <a:p>
              <a:r>
                <a:rPr lang="en-US" sz="1400" dirty="0"/>
                <a:t>exhaust</a:t>
              </a:r>
            </a:p>
          </p:txBody>
        </p:sp>
        <p:sp>
          <p:nvSpPr>
            <p:cNvPr id="10" name="TextBox 9">
              <a:extLst>
                <a:ext uri="{FF2B5EF4-FFF2-40B4-BE49-F238E27FC236}">
                  <a16:creationId xmlns:a16="http://schemas.microsoft.com/office/drawing/2014/main" id="{533CE3B7-86F0-4D10-9B34-5C68B113376E}"/>
                </a:ext>
              </a:extLst>
            </p:cNvPr>
            <p:cNvSpPr txBox="1"/>
            <p:nvPr/>
          </p:nvSpPr>
          <p:spPr>
            <a:xfrm rot="2323493">
              <a:off x="1379730" y="4414924"/>
              <a:ext cx="2803132" cy="587053"/>
            </a:xfrm>
            <a:prstGeom prst="rect">
              <a:avLst/>
            </a:prstGeom>
            <a:noFill/>
          </p:spPr>
          <p:txBody>
            <a:bodyPr wrap="square" rtlCol="0">
              <a:spAutoFit/>
            </a:bodyPr>
            <a:lstStyle/>
            <a:p>
              <a:r>
                <a:rPr lang="en-US" sz="1600" dirty="0"/>
                <a:t>compression</a:t>
              </a:r>
            </a:p>
          </p:txBody>
        </p:sp>
        <p:sp>
          <p:nvSpPr>
            <p:cNvPr id="11" name="TextBox 10">
              <a:extLst>
                <a:ext uri="{FF2B5EF4-FFF2-40B4-BE49-F238E27FC236}">
                  <a16:creationId xmlns:a16="http://schemas.microsoft.com/office/drawing/2014/main" id="{448014D5-8CDB-41B4-A942-C25D77FDF2F7}"/>
                </a:ext>
              </a:extLst>
            </p:cNvPr>
            <p:cNvSpPr txBox="1"/>
            <p:nvPr/>
          </p:nvSpPr>
          <p:spPr>
            <a:xfrm>
              <a:off x="2781298" y="5582508"/>
              <a:ext cx="1499780" cy="640422"/>
            </a:xfrm>
            <a:prstGeom prst="rect">
              <a:avLst/>
            </a:prstGeom>
            <a:noFill/>
          </p:spPr>
          <p:txBody>
            <a:bodyPr wrap="square" rtlCol="0">
              <a:spAutoFit/>
            </a:bodyPr>
            <a:lstStyle/>
            <a:p>
              <a:r>
                <a:rPr lang="en-US" i="1" dirty="0"/>
                <a:t>= V</a:t>
              </a:r>
              <a:r>
                <a:rPr lang="en-US" i="1" baseline="-25000" dirty="0"/>
                <a:t>3</a:t>
              </a:r>
              <a:endParaRPr lang="en-US" i="1" dirty="0"/>
            </a:p>
          </p:txBody>
        </p:sp>
        <p:sp>
          <p:nvSpPr>
            <p:cNvPr id="12" name="TextBox 11">
              <a:extLst>
                <a:ext uri="{FF2B5EF4-FFF2-40B4-BE49-F238E27FC236}">
                  <a16:creationId xmlns:a16="http://schemas.microsoft.com/office/drawing/2014/main" id="{EA15021F-08F7-4B40-9B09-D8804D5055D2}"/>
                </a:ext>
              </a:extLst>
            </p:cNvPr>
            <p:cNvSpPr txBox="1"/>
            <p:nvPr/>
          </p:nvSpPr>
          <p:spPr>
            <a:xfrm>
              <a:off x="4848058" y="5604569"/>
              <a:ext cx="1204842" cy="640422"/>
            </a:xfrm>
            <a:prstGeom prst="rect">
              <a:avLst/>
            </a:prstGeom>
            <a:noFill/>
          </p:spPr>
          <p:txBody>
            <a:bodyPr wrap="square" rtlCol="0">
              <a:spAutoFit/>
            </a:bodyPr>
            <a:lstStyle/>
            <a:p>
              <a:r>
                <a:rPr lang="en-US" i="1" dirty="0"/>
                <a:t>= V</a:t>
              </a:r>
              <a:r>
                <a:rPr lang="en-US" i="1" baseline="-25000" dirty="0"/>
                <a:t>4</a:t>
              </a:r>
              <a:endParaRPr lang="en-US" i="1" dirty="0"/>
            </a:p>
          </p:txBody>
        </p:sp>
      </p:gr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E7211474-4143-493A-A6F4-595C5D7AB898}"/>
                  </a:ext>
                </a:extLst>
              </p:cNvPr>
              <p:cNvSpPr txBox="1"/>
              <p:nvPr/>
            </p:nvSpPr>
            <p:spPr>
              <a:xfrm>
                <a:off x="516316" y="902732"/>
                <a:ext cx="5387426" cy="1903470"/>
              </a:xfrm>
              <a:prstGeom prst="rect">
                <a:avLst/>
              </a:prstGeom>
              <a:noFill/>
            </p:spPr>
            <p:txBody>
              <a:bodyPr wrap="square" rtlCol="0">
                <a:spAutoFit/>
              </a:bodyPr>
              <a:lstStyle/>
              <a:p>
                <a:r>
                  <a:rPr lang="en-US" dirty="0"/>
                  <a:t>Drive formula for the efficiency of the Diesel cycle, in terms of the compression ratio </a:t>
                </a:r>
                <a14:m>
                  <m:oMath xmlns:m="http://schemas.openxmlformats.org/officeDocument/2006/math">
                    <m:f>
                      <m:fPr>
                        <m:ctrlPr>
                          <a:rPr lang="en-US" i="1" smtClean="0">
                            <a:latin typeface="Cambria Math" panose="02040503050406030204" pitchFamily="18" charset="0"/>
                          </a:rPr>
                        </m:ctrlPr>
                      </m:fPr>
                      <m:num>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1</m:t>
                            </m:r>
                          </m:sub>
                        </m:sSub>
                      </m:num>
                      <m:den>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2</m:t>
                            </m:r>
                          </m:sub>
                        </m:sSub>
                      </m:den>
                    </m:f>
                    <m:r>
                      <a:rPr lang="en-US" b="0" i="1" smtClean="0">
                        <a:latin typeface="Cambria Math" panose="02040503050406030204" pitchFamily="18" charset="0"/>
                      </a:rPr>
                      <m:t> , </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3</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2</m:t>
                            </m:r>
                          </m:sub>
                        </m:sSub>
                      </m:den>
                    </m:f>
                  </m:oMath>
                </a14:m>
                <a:endParaRPr lang="en-US" dirty="0"/>
              </a:p>
              <a:p>
                <a:r>
                  <a:rPr lang="en-US" dirty="0"/>
                  <a:t>Show for a given compression ratio, the Diesel cycle is less efficient than the Otto cycle.</a:t>
                </a:r>
              </a:p>
              <a:p>
                <a:r>
                  <a:rPr lang="en-US" dirty="0"/>
                  <a:t>Evaluate the theoretical efficiency of a Diesel engine with a compression ratio of 18 and a cutoff ratio of 2.</a:t>
                </a:r>
              </a:p>
            </p:txBody>
          </p:sp>
        </mc:Choice>
        <mc:Fallback xmlns="">
          <p:sp>
            <p:nvSpPr>
              <p:cNvPr id="13" name="TextBox 12">
                <a:extLst>
                  <a:ext uri="{FF2B5EF4-FFF2-40B4-BE49-F238E27FC236}">
                    <a16:creationId xmlns:a16="http://schemas.microsoft.com/office/drawing/2014/main" id="{E7211474-4143-493A-A6F4-595C5D7AB898}"/>
                  </a:ext>
                </a:extLst>
              </p:cNvPr>
              <p:cNvSpPr txBox="1">
                <a:spLocks noRot="1" noChangeAspect="1" noMove="1" noResize="1" noEditPoints="1" noAdjustHandles="1" noChangeArrowheads="1" noChangeShapeType="1" noTextEdit="1"/>
              </p:cNvSpPr>
              <p:nvPr/>
            </p:nvSpPr>
            <p:spPr>
              <a:xfrm>
                <a:off x="516316" y="902732"/>
                <a:ext cx="5387426" cy="1903470"/>
              </a:xfrm>
              <a:prstGeom prst="rect">
                <a:avLst/>
              </a:prstGeom>
              <a:blipFill>
                <a:blip r:embed="rId3"/>
                <a:stretch>
                  <a:fillRect l="-1019" t="-1603" b="-41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A70A090E-09D1-49C6-AF30-BE92B1C7303F}"/>
                  </a:ext>
                </a:extLst>
              </p:cNvPr>
              <p:cNvSpPr txBox="1"/>
              <p:nvPr/>
            </p:nvSpPr>
            <p:spPr>
              <a:xfrm>
                <a:off x="973688" y="3686487"/>
                <a:ext cx="37338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h</m:t>
                          </m:r>
                        </m:sub>
                      </m:sSub>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𝐻</m:t>
                      </m:r>
                      <m:r>
                        <a:rPr lang="en-US" b="0" i="1" smtClean="0">
                          <a:latin typeface="Cambria Math" panose="02040503050406030204" pitchFamily="18" charset="0"/>
                          <a:ea typeface="Cambria Math" panose="02040503050406030204" pitchFamily="18" charset="0"/>
                        </a:rPr>
                        <m:t>=</m:t>
                      </m:r>
                      <m:d>
                        <m:dPr>
                          <m:ctrlPr>
                            <a:rPr lang="en-US" b="0" i="1" smtClean="0">
                              <a:latin typeface="Cambria Math" panose="02040503050406030204" pitchFamily="18" charset="0"/>
                              <a:ea typeface="Cambria Math" panose="02040503050406030204" pitchFamily="18" charset="0"/>
                            </a:rPr>
                          </m:ctrlPr>
                        </m:dP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𝑈</m:t>
                              </m:r>
                            </m:e>
                            <m:sub>
                              <m:r>
                                <a:rPr lang="en-US" b="0" i="1" smtClean="0">
                                  <a:latin typeface="Cambria Math" panose="02040503050406030204" pitchFamily="18" charset="0"/>
                                  <a:ea typeface="Cambria Math" panose="02040503050406030204" pitchFamily="18" charset="0"/>
                                </a:rPr>
                                <m:t>3</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𝑈</m:t>
                              </m:r>
                            </m:e>
                            <m:sub>
                              <m:r>
                                <a:rPr lang="en-US" b="0" i="1" smtClean="0">
                                  <a:latin typeface="Cambria Math" panose="02040503050406030204" pitchFamily="18" charset="0"/>
                                  <a:ea typeface="Cambria Math" panose="02040503050406030204" pitchFamily="18" charset="0"/>
                                </a:rPr>
                                <m:t>2</m:t>
                              </m:r>
                            </m:sub>
                          </m:sSub>
                        </m:e>
                      </m:d>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𝑃</m:t>
                          </m:r>
                        </m:e>
                        <m:sub>
                          <m:r>
                            <a:rPr lang="en-US" b="0" i="1" smtClean="0">
                              <a:latin typeface="Cambria Math" panose="02040503050406030204" pitchFamily="18" charset="0"/>
                              <a:ea typeface="Cambria Math" panose="02040503050406030204" pitchFamily="18" charset="0"/>
                            </a:rPr>
                            <m:t>2</m:t>
                          </m:r>
                        </m:sub>
                      </m:sSub>
                      <m:d>
                        <m:dPr>
                          <m:ctrlPr>
                            <a:rPr lang="en-US" b="0" i="1" smtClean="0">
                              <a:latin typeface="Cambria Math" panose="02040503050406030204" pitchFamily="18" charset="0"/>
                              <a:ea typeface="Cambria Math" panose="02040503050406030204" pitchFamily="18" charset="0"/>
                            </a:rPr>
                          </m:ctrlPr>
                        </m:dP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3</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2</m:t>
                              </m:r>
                            </m:sub>
                          </m:sSub>
                        </m:e>
                      </m:d>
                    </m:oMath>
                  </m:oMathPara>
                </a14:m>
                <a:endParaRPr lang="en-US" dirty="0"/>
              </a:p>
            </p:txBody>
          </p:sp>
        </mc:Choice>
        <mc:Fallback xmlns="">
          <p:sp>
            <p:nvSpPr>
              <p:cNvPr id="14" name="TextBox 13">
                <a:extLst>
                  <a:ext uri="{FF2B5EF4-FFF2-40B4-BE49-F238E27FC236}">
                    <a16:creationId xmlns:a16="http://schemas.microsoft.com/office/drawing/2014/main" id="{A70A090E-09D1-49C6-AF30-BE92B1C7303F}"/>
                  </a:ext>
                </a:extLst>
              </p:cNvPr>
              <p:cNvSpPr txBox="1">
                <a:spLocks noRot="1" noChangeAspect="1" noMove="1" noResize="1" noEditPoints="1" noAdjustHandles="1" noChangeArrowheads="1" noChangeShapeType="1" noTextEdit="1"/>
              </p:cNvSpPr>
              <p:nvPr/>
            </p:nvSpPr>
            <p:spPr>
              <a:xfrm>
                <a:off x="973688" y="3686487"/>
                <a:ext cx="3733800" cy="369332"/>
              </a:xfrm>
              <a:prstGeom prst="rect">
                <a:avLst/>
              </a:prstGeom>
              <a:blipFill>
                <a:blip r:embed="rId4"/>
                <a:stretch>
                  <a:fillRect b="-11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2FD2BD66-1337-46B6-99BC-C685EB13B42C}"/>
                  </a:ext>
                </a:extLst>
              </p:cNvPr>
              <p:cNvSpPr txBox="1"/>
              <p:nvPr/>
            </p:nvSpPr>
            <p:spPr>
              <a:xfrm>
                <a:off x="868680" y="4742936"/>
                <a:ext cx="223921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𝑐</m:t>
                          </m:r>
                        </m:sub>
                      </m:sSub>
                      <m:r>
                        <a:rPr lang="en-US" b="0" i="1" smtClean="0">
                          <a:latin typeface="Cambria Math" panose="02040503050406030204" pitchFamily="18" charset="0"/>
                        </a:rPr>
                        <m:t>=−</m:t>
                      </m:r>
                      <m:d>
                        <m:dPr>
                          <m:ctrlPr>
                            <a:rPr lang="en-US" b="0" i="1" smtClean="0">
                              <a:latin typeface="Cambria Math" panose="02040503050406030204" pitchFamily="18" charset="0"/>
                              <a:ea typeface="Cambria Math" panose="02040503050406030204" pitchFamily="18" charset="0"/>
                            </a:rPr>
                          </m:ctrlPr>
                        </m:dP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𝑈</m:t>
                              </m:r>
                            </m:e>
                            <m:sub>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𝑈</m:t>
                              </m:r>
                            </m:e>
                            <m:sub>
                              <m:r>
                                <a:rPr lang="en-US" b="0" i="1" smtClean="0">
                                  <a:latin typeface="Cambria Math" panose="02040503050406030204" pitchFamily="18" charset="0"/>
                                  <a:ea typeface="Cambria Math" panose="02040503050406030204" pitchFamily="18" charset="0"/>
                                </a:rPr>
                                <m:t>4</m:t>
                              </m:r>
                            </m:sub>
                          </m:sSub>
                        </m:e>
                      </m:d>
                    </m:oMath>
                  </m:oMathPara>
                </a14:m>
                <a:endParaRPr lang="en-US" dirty="0"/>
              </a:p>
            </p:txBody>
          </p:sp>
        </mc:Choice>
        <mc:Fallback>
          <p:sp>
            <p:nvSpPr>
              <p:cNvPr id="15" name="TextBox 14">
                <a:extLst>
                  <a:ext uri="{FF2B5EF4-FFF2-40B4-BE49-F238E27FC236}">
                    <a16:creationId xmlns:a16="http://schemas.microsoft.com/office/drawing/2014/main" id="{2FD2BD66-1337-46B6-99BC-C685EB13B42C}"/>
                  </a:ext>
                </a:extLst>
              </p:cNvPr>
              <p:cNvSpPr txBox="1">
                <a:spLocks noRot="1" noChangeAspect="1" noMove="1" noResize="1" noEditPoints="1" noAdjustHandles="1" noChangeArrowheads="1" noChangeShapeType="1" noTextEdit="1"/>
              </p:cNvSpPr>
              <p:nvPr/>
            </p:nvSpPr>
            <p:spPr>
              <a:xfrm>
                <a:off x="868680" y="4742936"/>
                <a:ext cx="2239215" cy="369332"/>
              </a:xfrm>
              <a:prstGeom prst="rect">
                <a:avLst/>
              </a:prstGeom>
              <a:blipFill>
                <a:blip r:embed="rId5"/>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848E15DA-4B82-4519-B78C-D98D541B7237}"/>
                  </a:ext>
                </a:extLst>
              </p:cNvPr>
              <p:cNvSpPr txBox="1"/>
              <p:nvPr/>
            </p:nvSpPr>
            <p:spPr>
              <a:xfrm>
                <a:off x="5791200" y="4876800"/>
                <a:ext cx="2624900" cy="141885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𝑃𝑉</m:t>
                      </m:r>
                      <m:r>
                        <a:rPr lang="en-US" b="0" i="1" smtClean="0">
                          <a:latin typeface="Cambria Math" panose="02040503050406030204" pitchFamily="18" charset="0"/>
                        </a:rPr>
                        <m:t>=</m:t>
                      </m:r>
                      <m:r>
                        <a:rPr lang="en-US" b="0" i="1" smtClean="0">
                          <a:latin typeface="Cambria Math" panose="02040503050406030204" pitchFamily="18" charset="0"/>
                        </a:rPr>
                        <m:t>𝑁</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𝐵</m:t>
                          </m:r>
                        </m:sub>
                      </m:sSub>
                      <m:r>
                        <a:rPr lang="en-US" b="0" i="1" smtClean="0">
                          <a:latin typeface="Cambria Math" panose="02040503050406030204" pitchFamily="18" charset="0"/>
                        </a:rPr>
                        <m:t>𝑇</m:t>
                      </m:r>
                    </m:oMath>
                  </m:oMathPara>
                </a14:m>
                <a:endParaRPr lang="en-US" b="0" dirty="0"/>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𝑈</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𝑓</m:t>
                          </m:r>
                        </m:num>
                        <m:den>
                          <m:r>
                            <a:rPr lang="en-US" b="0" i="1" smtClean="0">
                              <a:latin typeface="Cambria Math" panose="02040503050406030204" pitchFamily="18" charset="0"/>
                            </a:rPr>
                            <m:t>2</m:t>
                          </m:r>
                        </m:den>
                      </m:f>
                      <m:r>
                        <a:rPr lang="en-US" b="0" i="1" smtClean="0">
                          <a:latin typeface="Cambria Math" panose="02040503050406030204" pitchFamily="18" charset="0"/>
                        </a:rPr>
                        <m:t>𝑁</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𝐵</m:t>
                          </m:r>
                        </m:sub>
                      </m:sSub>
                      <m:r>
                        <a:rPr lang="en-US" b="0" i="1" smtClean="0">
                          <a:latin typeface="Cambria Math" panose="02040503050406030204" pitchFamily="18" charset="0"/>
                        </a:rPr>
                        <m:t>𝑇</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𝑓</m:t>
                          </m:r>
                        </m:num>
                        <m:den>
                          <m:r>
                            <a:rPr lang="en-US" b="0" i="1" smtClean="0">
                              <a:latin typeface="Cambria Math" panose="02040503050406030204" pitchFamily="18" charset="0"/>
                            </a:rPr>
                            <m:t>2</m:t>
                          </m:r>
                        </m:den>
                      </m:f>
                      <m:r>
                        <a:rPr lang="en-US" b="0" i="1" smtClean="0">
                          <a:latin typeface="Cambria Math" panose="02040503050406030204" pitchFamily="18" charset="0"/>
                        </a:rPr>
                        <m:t>𝑃𝑉</m:t>
                      </m:r>
                    </m:oMath>
                  </m:oMathPara>
                </a14:m>
                <a:endParaRPr lang="en-US" b="0" dirty="0"/>
              </a:p>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𝑈</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𝑓</m:t>
                          </m:r>
                        </m:num>
                        <m:den>
                          <m:r>
                            <a:rPr lang="en-US" b="0" i="1" smtClean="0">
                              <a:latin typeface="Cambria Math" panose="02040503050406030204" pitchFamily="18" charset="0"/>
                              <a:ea typeface="Cambria Math" panose="02040503050406030204" pitchFamily="18" charset="0"/>
                            </a:rPr>
                            <m:t>2</m:t>
                          </m:r>
                        </m:den>
                      </m:f>
                      <m:d>
                        <m:dPr>
                          <m:begChr m:val="["/>
                          <m:endChr m:val="]"/>
                          <m:ctrlPr>
                            <a:rPr lang="en-US" b="0" i="1" smtClean="0">
                              <a:latin typeface="Cambria Math" panose="02040503050406030204" pitchFamily="18" charset="0"/>
                              <a:ea typeface="Cambria Math" panose="02040503050406030204" pitchFamily="18" charset="0"/>
                            </a:rPr>
                          </m:ctrlPr>
                        </m:dP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𝑃</m:t>
                              </m:r>
                            </m:e>
                            <m:sub>
                              <m:r>
                                <a:rPr lang="en-US" b="0" i="1" smtClean="0">
                                  <a:latin typeface="Cambria Math" panose="02040503050406030204" pitchFamily="18" charset="0"/>
                                  <a:ea typeface="Cambria Math" panose="02040503050406030204" pitchFamily="18" charset="0"/>
                                </a:rPr>
                                <m:t>𝑓</m:t>
                              </m:r>
                            </m:sub>
                          </m:sSub>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𝑓</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𝑃</m:t>
                              </m:r>
                            </m:e>
                            <m:sub>
                              <m:r>
                                <a:rPr lang="en-US" b="0" i="1" smtClean="0">
                                  <a:latin typeface="Cambria Math" panose="02040503050406030204" pitchFamily="18" charset="0"/>
                                  <a:ea typeface="Cambria Math" panose="02040503050406030204" pitchFamily="18" charset="0"/>
                                </a:rPr>
                                <m:t>𝑖</m:t>
                              </m:r>
                            </m:sub>
                          </m:sSub>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𝑖</m:t>
                              </m:r>
                            </m:sub>
                          </m:sSub>
                        </m:e>
                      </m:d>
                    </m:oMath>
                  </m:oMathPara>
                </a14:m>
                <a:endParaRPr lang="en-US" dirty="0"/>
              </a:p>
            </p:txBody>
          </p:sp>
        </mc:Choice>
        <mc:Fallback xmlns="">
          <p:sp>
            <p:nvSpPr>
              <p:cNvPr id="16" name="TextBox 15">
                <a:extLst>
                  <a:ext uri="{FF2B5EF4-FFF2-40B4-BE49-F238E27FC236}">
                    <a16:creationId xmlns:a16="http://schemas.microsoft.com/office/drawing/2014/main" id="{848E15DA-4B82-4519-B78C-D98D541B7237}"/>
                  </a:ext>
                </a:extLst>
              </p:cNvPr>
              <p:cNvSpPr txBox="1">
                <a:spLocks noRot="1" noChangeAspect="1" noMove="1" noResize="1" noEditPoints="1" noAdjustHandles="1" noChangeArrowheads="1" noChangeShapeType="1" noTextEdit="1"/>
              </p:cNvSpPr>
              <p:nvPr/>
            </p:nvSpPr>
            <p:spPr>
              <a:xfrm>
                <a:off x="5791200" y="4876800"/>
                <a:ext cx="2624900" cy="1418850"/>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EA8BA27B-530E-464F-9B99-22E4BF0069ED}"/>
                  </a:ext>
                </a:extLst>
              </p:cNvPr>
              <p:cNvSpPr txBox="1"/>
              <p:nvPr/>
            </p:nvSpPr>
            <p:spPr>
              <a:xfrm>
                <a:off x="1346018" y="2899944"/>
                <a:ext cx="2082982" cy="68191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𝑒</m:t>
                      </m:r>
                      <m:r>
                        <a:rPr lang="en-US" b="0" i="1" smtClean="0">
                          <a:latin typeface="Cambria Math" panose="02040503050406030204" pitchFamily="18" charset="0"/>
                        </a:rPr>
                        <m:t>=1−</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𝑐</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h</m:t>
                              </m:r>
                            </m:sub>
                          </m:sSub>
                        </m:den>
                      </m:f>
                    </m:oMath>
                  </m:oMathPara>
                </a14:m>
                <a:endParaRPr lang="en-US" dirty="0"/>
              </a:p>
            </p:txBody>
          </p:sp>
        </mc:Choice>
        <mc:Fallback xmlns="">
          <p:sp>
            <p:nvSpPr>
              <p:cNvPr id="17" name="TextBox 16">
                <a:extLst>
                  <a:ext uri="{FF2B5EF4-FFF2-40B4-BE49-F238E27FC236}">
                    <a16:creationId xmlns:a16="http://schemas.microsoft.com/office/drawing/2014/main" id="{EA8BA27B-530E-464F-9B99-22E4BF0069ED}"/>
                  </a:ext>
                </a:extLst>
              </p:cNvPr>
              <p:cNvSpPr txBox="1">
                <a:spLocks noRot="1" noChangeAspect="1" noMove="1" noResize="1" noEditPoints="1" noAdjustHandles="1" noChangeArrowheads="1" noChangeShapeType="1" noTextEdit="1"/>
              </p:cNvSpPr>
              <p:nvPr/>
            </p:nvSpPr>
            <p:spPr>
              <a:xfrm>
                <a:off x="1346018" y="2899944"/>
                <a:ext cx="2082982" cy="681918"/>
              </a:xfrm>
              <a:prstGeom prst="rect">
                <a:avLst/>
              </a:prstGeom>
              <a:blipFill>
                <a:blip r:embed="rId7"/>
                <a:stretch>
                  <a:fillRect/>
                </a:stretch>
              </a:blipFill>
            </p:spPr>
            <p:txBody>
              <a:bodyPr/>
              <a:lstStyle/>
              <a:p>
                <a:r>
                  <a:rPr lang="en-US">
                    <a:noFill/>
                  </a:rPr>
                  <a:t> </a:t>
                </a:r>
              </a:p>
            </p:txBody>
          </p:sp>
        </mc:Fallback>
      </mc:AlternateContent>
      <p:sp>
        <p:nvSpPr>
          <p:cNvPr id="18" name="TextBox 17">
            <a:extLst>
              <a:ext uri="{FF2B5EF4-FFF2-40B4-BE49-F238E27FC236}">
                <a16:creationId xmlns:a16="http://schemas.microsoft.com/office/drawing/2014/main" id="{7938BF11-8E9A-424A-AAA2-75701866E2DB}"/>
              </a:ext>
            </a:extLst>
          </p:cNvPr>
          <p:cNvSpPr txBox="1"/>
          <p:nvPr/>
        </p:nvSpPr>
        <p:spPr>
          <a:xfrm>
            <a:off x="1399009" y="5401559"/>
            <a:ext cx="3622040" cy="369332"/>
          </a:xfrm>
          <a:prstGeom prst="rect">
            <a:avLst/>
          </a:prstGeom>
          <a:noFill/>
        </p:spPr>
        <p:txBody>
          <a:bodyPr wrap="square" rtlCol="0">
            <a:spAutoFit/>
          </a:bodyPr>
          <a:lstStyle/>
          <a:p>
            <a:r>
              <a:rPr lang="en-US" dirty="0"/>
              <a:t>3 </a:t>
            </a:r>
            <a:r>
              <a:rPr lang="en-US" dirty="0">
                <a:sym typeface="Wingdings" panose="05000000000000000000" pitchFamily="2" charset="2"/>
              </a:rPr>
              <a:t> 4    and     1 2 are Adiabatic</a:t>
            </a:r>
            <a:endParaRPr lang="en-US" dirty="0"/>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B45C0884-8558-4CAF-9C30-B055D5CD83B3}"/>
                  </a:ext>
                </a:extLst>
              </p:cNvPr>
              <p:cNvSpPr txBox="1"/>
              <p:nvPr/>
            </p:nvSpPr>
            <p:spPr>
              <a:xfrm>
                <a:off x="817880" y="5791200"/>
                <a:ext cx="1752600" cy="40915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4</m:t>
                          </m:r>
                        </m:sub>
                      </m:sSub>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𝑉</m:t>
                          </m:r>
                        </m:e>
                        <m:sub>
                          <m:r>
                            <a:rPr lang="en-US" b="0" i="1" smtClean="0">
                              <a:latin typeface="Cambria Math" panose="02040503050406030204" pitchFamily="18" charset="0"/>
                            </a:rPr>
                            <m:t>1</m:t>
                          </m:r>
                        </m:sub>
                        <m:sup>
                          <m:r>
                            <a:rPr lang="en-US" i="1" smtClean="0">
                              <a:latin typeface="Cambria Math" panose="02040503050406030204" pitchFamily="18" charset="0"/>
                              <a:ea typeface="Cambria Math" panose="02040503050406030204" pitchFamily="18" charset="0"/>
                            </a:rPr>
                            <m:t>𝛾</m:t>
                          </m:r>
                        </m:sup>
                      </m:sSubSup>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b="0" i="1" smtClean="0">
                              <a:latin typeface="Cambria Math" panose="02040503050406030204" pitchFamily="18" charset="0"/>
                            </a:rPr>
                            <m:t>2</m:t>
                          </m:r>
                        </m:sub>
                      </m:sSub>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𝑉</m:t>
                          </m:r>
                        </m:e>
                        <m:sub>
                          <m:r>
                            <a:rPr lang="en-US" b="0" i="1" smtClean="0">
                              <a:latin typeface="Cambria Math" panose="02040503050406030204" pitchFamily="18" charset="0"/>
                            </a:rPr>
                            <m:t>3</m:t>
                          </m:r>
                        </m:sub>
                        <m:sup>
                          <m:r>
                            <a:rPr lang="en-US" i="1" smtClean="0">
                              <a:latin typeface="Cambria Math" panose="02040503050406030204" pitchFamily="18" charset="0"/>
                              <a:ea typeface="Cambria Math" panose="02040503050406030204" pitchFamily="18" charset="0"/>
                            </a:rPr>
                            <m:t>𝛾</m:t>
                          </m:r>
                        </m:sup>
                      </m:sSubSup>
                    </m:oMath>
                  </m:oMathPara>
                </a14:m>
                <a:endParaRPr lang="en-US" dirty="0"/>
              </a:p>
            </p:txBody>
          </p:sp>
        </mc:Choice>
        <mc:Fallback xmlns="">
          <p:sp>
            <p:nvSpPr>
              <p:cNvPr id="19" name="TextBox 18">
                <a:extLst>
                  <a:ext uri="{FF2B5EF4-FFF2-40B4-BE49-F238E27FC236}">
                    <a16:creationId xmlns:a16="http://schemas.microsoft.com/office/drawing/2014/main" id="{B45C0884-8558-4CAF-9C30-B055D5CD83B3}"/>
                  </a:ext>
                </a:extLst>
              </p:cNvPr>
              <p:cNvSpPr txBox="1">
                <a:spLocks noRot="1" noChangeAspect="1" noMove="1" noResize="1" noEditPoints="1" noAdjustHandles="1" noChangeArrowheads="1" noChangeShapeType="1" noTextEdit="1"/>
              </p:cNvSpPr>
              <p:nvPr/>
            </p:nvSpPr>
            <p:spPr>
              <a:xfrm>
                <a:off x="817880" y="5791200"/>
                <a:ext cx="1752600" cy="409151"/>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1AD9D04B-D146-4EE8-882A-7973DAEF4646}"/>
                  </a:ext>
                </a:extLst>
              </p:cNvPr>
              <p:cNvSpPr txBox="1"/>
              <p:nvPr/>
            </p:nvSpPr>
            <p:spPr>
              <a:xfrm>
                <a:off x="2608768" y="5791200"/>
                <a:ext cx="1752600" cy="40915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1</m:t>
                          </m:r>
                        </m:sub>
                      </m:sSub>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𝑉</m:t>
                          </m:r>
                        </m:e>
                        <m:sub>
                          <m:r>
                            <a:rPr lang="en-US" b="0" i="1" smtClean="0">
                              <a:latin typeface="Cambria Math" panose="02040503050406030204" pitchFamily="18" charset="0"/>
                            </a:rPr>
                            <m:t>1</m:t>
                          </m:r>
                        </m:sub>
                        <m:sup>
                          <m:r>
                            <a:rPr lang="en-US" i="1" smtClean="0">
                              <a:latin typeface="Cambria Math" panose="02040503050406030204" pitchFamily="18" charset="0"/>
                              <a:ea typeface="Cambria Math" panose="02040503050406030204" pitchFamily="18" charset="0"/>
                            </a:rPr>
                            <m:t>𝛾</m:t>
                          </m:r>
                        </m:sup>
                      </m:sSubSup>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b="0" i="1" smtClean="0">
                              <a:latin typeface="Cambria Math" panose="02040503050406030204" pitchFamily="18" charset="0"/>
                            </a:rPr>
                            <m:t>2</m:t>
                          </m:r>
                        </m:sub>
                      </m:sSub>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𝑉</m:t>
                          </m:r>
                        </m:e>
                        <m:sub>
                          <m:r>
                            <a:rPr lang="en-US" b="0" i="1" smtClean="0">
                              <a:latin typeface="Cambria Math" panose="02040503050406030204" pitchFamily="18" charset="0"/>
                            </a:rPr>
                            <m:t>2</m:t>
                          </m:r>
                        </m:sub>
                        <m:sup>
                          <m:r>
                            <a:rPr lang="en-US" i="1" smtClean="0">
                              <a:latin typeface="Cambria Math" panose="02040503050406030204" pitchFamily="18" charset="0"/>
                              <a:ea typeface="Cambria Math" panose="02040503050406030204" pitchFamily="18" charset="0"/>
                            </a:rPr>
                            <m:t>𝛾</m:t>
                          </m:r>
                        </m:sup>
                      </m:sSubSup>
                    </m:oMath>
                  </m:oMathPara>
                </a14:m>
                <a:endParaRPr lang="en-US" dirty="0"/>
              </a:p>
            </p:txBody>
          </p:sp>
        </mc:Choice>
        <mc:Fallback xmlns="">
          <p:sp>
            <p:nvSpPr>
              <p:cNvPr id="20" name="TextBox 19">
                <a:extLst>
                  <a:ext uri="{FF2B5EF4-FFF2-40B4-BE49-F238E27FC236}">
                    <a16:creationId xmlns:a16="http://schemas.microsoft.com/office/drawing/2014/main" id="{1AD9D04B-D146-4EE8-882A-7973DAEF4646}"/>
                  </a:ext>
                </a:extLst>
              </p:cNvPr>
              <p:cNvSpPr txBox="1">
                <a:spLocks noRot="1" noChangeAspect="1" noMove="1" noResize="1" noEditPoints="1" noAdjustHandles="1" noChangeArrowheads="1" noChangeShapeType="1" noTextEdit="1"/>
              </p:cNvSpPr>
              <p:nvPr/>
            </p:nvSpPr>
            <p:spPr>
              <a:xfrm>
                <a:off x="2608768" y="5791200"/>
                <a:ext cx="1752600" cy="409151"/>
              </a:xfrm>
              <a:prstGeom prst="rect">
                <a:avLst/>
              </a:prstGeom>
              <a:blipFill>
                <a:blip r:embed="rId9"/>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92772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4575</TotalTime>
  <Words>1409</Words>
  <Application>Microsoft Office PowerPoint</Application>
  <PresentationFormat>On-screen Show (4:3)</PresentationFormat>
  <Paragraphs>240</Paragraphs>
  <Slides>11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vt:lpstr>
      <vt:lpstr>Calibri</vt:lpstr>
      <vt:lpstr>Cambria Math</vt:lpstr>
      <vt:lpstr>Times New Roman</vt:lpstr>
      <vt:lpstr>Default Design</vt:lpstr>
      <vt:lpstr>Equation</vt:lpstr>
      <vt:lpstr>Steam engine (Rankine cycle)</vt:lpstr>
      <vt:lpstr>PowerPoint Presentation</vt:lpstr>
      <vt:lpstr>PowerPoint Presentation</vt:lpstr>
      <vt:lpstr>Real Refrigerators/Air Conditioners</vt:lpstr>
      <vt:lpstr>PowerPoint Presentation</vt:lpstr>
      <vt:lpstr>PowerPoint Presentation</vt:lpstr>
      <vt:lpstr>PowerPoint Presentation</vt:lpstr>
      <vt:lpstr>PowerPoint Presentation</vt:lpstr>
      <vt:lpstr>PowerPoint Presentation</vt:lpstr>
      <vt:lpstr>Toward Absolute Zero  </vt:lpstr>
      <vt:lpstr>PowerPoint Presentation</vt:lpstr>
    </vt:vector>
  </TitlesOfParts>
  <Company>Rutgers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351     Thermal Physics      Spring 2009</dc:title>
  <dc:creator>Weida Wu</dc:creator>
  <cp:lastModifiedBy>Tariq Gilani</cp:lastModifiedBy>
  <cp:revision>322</cp:revision>
  <dcterms:created xsi:type="dcterms:W3CDTF">2008-12-22T02:42:35Z</dcterms:created>
  <dcterms:modified xsi:type="dcterms:W3CDTF">2022-03-21T13:58:47Z</dcterms:modified>
</cp:coreProperties>
</file>